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40"/>
  </p:notesMasterIdLst>
  <p:handoutMasterIdLst>
    <p:handoutMasterId r:id="rId41"/>
  </p:handoutMasterIdLst>
  <p:sldIdLst>
    <p:sldId id="257" r:id="rId2"/>
    <p:sldId id="278" r:id="rId3"/>
    <p:sldId id="310" r:id="rId4"/>
    <p:sldId id="258" r:id="rId5"/>
    <p:sldId id="324" r:id="rId6"/>
    <p:sldId id="311" r:id="rId7"/>
    <p:sldId id="260" r:id="rId8"/>
    <p:sldId id="261" r:id="rId9"/>
    <p:sldId id="263" r:id="rId10"/>
    <p:sldId id="264" r:id="rId11"/>
    <p:sldId id="265" r:id="rId12"/>
    <p:sldId id="267" r:id="rId13"/>
    <p:sldId id="306" r:id="rId14"/>
    <p:sldId id="268" r:id="rId15"/>
    <p:sldId id="307" r:id="rId16"/>
    <p:sldId id="308" r:id="rId17"/>
    <p:sldId id="303" r:id="rId18"/>
    <p:sldId id="316" r:id="rId19"/>
    <p:sldId id="317" r:id="rId20"/>
    <p:sldId id="318" r:id="rId21"/>
    <p:sldId id="299" r:id="rId22"/>
    <p:sldId id="300" r:id="rId23"/>
    <p:sldId id="309" r:id="rId24"/>
    <p:sldId id="312" r:id="rId25"/>
    <p:sldId id="322" r:id="rId26"/>
    <p:sldId id="270" r:id="rId27"/>
    <p:sldId id="301" r:id="rId28"/>
    <p:sldId id="323" r:id="rId29"/>
    <p:sldId id="313" r:id="rId30"/>
    <p:sldId id="314" r:id="rId31"/>
    <p:sldId id="315" r:id="rId32"/>
    <p:sldId id="302" r:id="rId33"/>
    <p:sldId id="320" r:id="rId34"/>
    <p:sldId id="271" r:id="rId35"/>
    <p:sldId id="272" r:id="rId36"/>
    <p:sldId id="288" r:id="rId37"/>
    <p:sldId id="289" r:id="rId38"/>
    <p:sldId id="319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CC3300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62" autoAdjust="0"/>
    <p:restoredTop sz="94660"/>
  </p:normalViewPr>
  <p:slideViewPr>
    <p:cSldViewPr>
      <p:cViewPr>
        <p:scale>
          <a:sx n="70" d="100"/>
          <a:sy n="70" d="100"/>
        </p:scale>
        <p:origin x="-2814" y="-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EAF98-F807-4C30-B08D-0101D524D5D6}" type="datetimeFigureOut">
              <a:rPr lang="tr-TR" smtClean="0"/>
              <a:pPr/>
              <a:t>5.12.2018</a:t>
            </a:fld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AAF03-AE00-40F3-82C6-2A393119860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61700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DDE7397-4910-4DE9-B05C-5A67ED69703E}" type="datetimeFigureOut">
              <a:rPr lang="tr-TR"/>
              <a:pPr>
                <a:defRPr/>
              </a:pPr>
              <a:t>5.12.2018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 dirty="0" smtClean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6BB150E-6169-441C-B233-92C0B8EE71B5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460518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26D9C2-744B-4849-BE2D-A53DA52B2F18}" type="slidenum">
              <a:rPr lang="tr-TR" smtClean="0">
                <a:solidFill>
                  <a:srgbClr val="000000"/>
                </a:solidFill>
                <a:latin typeface="Tahoma" pitchFamily="34" charset="0"/>
              </a:rPr>
              <a:pPr/>
              <a:t>17</a:t>
            </a:fld>
            <a:endParaRPr lang="tr-TR" smtClean="0">
              <a:solidFill>
                <a:srgbClr val="000000"/>
              </a:solidFill>
              <a:latin typeface="Tahoma Tur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D65E50-EFA7-467B-827A-46E9AA74A08C}" type="slidenum">
              <a:rPr lang="tr-TR" smtClean="0">
                <a:latin typeface="Tahoma" pitchFamily="34" charset="0"/>
              </a:rPr>
              <a:pPr/>
              <a:t>36</a:t>
            </a:fld>
            <a:endParaRPr lang="tr-TR" dirty="0" smtClean="0">
              <a:latin typeface="Tahoma Tur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058C60-24B3-4E4B-9131-9921D1A4BE2B}" type="slidenum">
              <a:rPr lang="tr-TR" smtClean="0">
                <a:latin typeface="Tahoma" pitchFamily="34" charset="0"/>
              </a:rPr>
              <a:pPr/>
              <a:t>37</a:t>
            </a:fld>
            <a:endParaRPr lang="tr-TR" dirty="0" smtClean="0">
              <a:latin typeface="Tahoma Tur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AB38ED07-E5C2-441E-805A-151A98052A70}" type="datetimeFigureOut">
              <a:rPr lang="en-US" smtClean="0"/>
              <a:pPr>
                <a:defRPr/>
              </a:pPr>
              <a:t>12/5/2018</a:t>
            </a:fld>
            <a:endParaRPr lang="en-US" dirty="0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9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13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17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Düz Bağlayıcı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Oval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Oval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A5BE0926-62B3-4499-8819-D3B50929BB5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8B4C96-389B-4747-BCF5-C4165B9C33AD}" type="datetimeFigureOut">
              <a:rPr lang="en-US" smtClean="0"/>
              <a:pPr>
                <a:defRPr/>
              </a:pPr>
              <a:t>12/5/2018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5A59F-037E-4B17-8215-6EEAAFC8713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ABDE6E-ABE4-4D8D-ADBA-559A4FD5FD74}" type="datetimeFigureOut">
              <a:rPr lang="en-US" smtClean="0"/>
              <a:pPr>
                <a:defRPr/>
              </a:pPr>
              <a:t>12/5/2018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CB4D49-3FFF-489B-8102-D5E8CD1AE5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6403C-BEE6-431B-A110-D82F918062FC}" type="datetimeFigureOut">
              <a:rPr lang="en-US"/>
              <a:pPr>
                <a:defRPr/>
              </a:pPr>
              <a:t>12/5/2018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1FF45-B355-4230-B8A7-4900ED8D8B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9C83046F-8C8E-4A62-B50B-AA96E3A8843D}" type="datetimeFigureOut">
              <a:rPr lang="en-US" smtClean="0"/>
              <a:pPr>
                <a:defRPr/>
              </a:pPr>
              <a:t>12/5/2018</a:t>
            </a:fld>
            <a:endParaRPr lang="en-US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1AB3970E-16AF-46CF-8A76-F2F15806D6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37F2A1DF-08DC-4F07-B164-BABCFF04C8AB}" type="datetimeFigureOut">
              <a:rPr lang="en-US" smtClean="0"/>
              <a:pPr>
                <a:defRPr/>
              </a:pPr>
              <a:t>12/5/2018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8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13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17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Oval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Oval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Düz Bağlayıcı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AAEF1419-87D7-414F-84B5-2D7BCB285A7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12E9FC-5DC3-477D-8EB8-09A273981F89}" type="datetimeFigureOut">
              <a:rPr lang="en-US" smtClean="0"/>
              <a:pPr>
                <a:defRPr/>
              </a:pPr>
              <a:t>12/5/2018</a:t>
            </a:fld>
            <a:endParaRPr lang="en-US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6B829F-0D6C-435E-8C70-BD6E5F340E9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882D5A-A345-4319-A54A-D8088190B3EE}" type="datetimeFigureOut">
              <a:rPr lang="en-US" smtClean="0"/>
              <a:pPr>
                <a:defRPr/>
              </a:pPr>
              <a:t>12/5/2018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F54085-810C-4295-85A9-BFDEC439C2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EE47412E-6807-4816-8027-A689138537E4}" type="datetimeFigureOut">
              <a:rPr lang="en-US" smtClean="0"/>
              <a:pPr>
                <a:defRPr/>
              </a:pPr>
              <a:t>12/5/2018</a:t>
            </a:fld>
            <a:endParaRPr lang="en-US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EC179EF4-42AE-4892-ADA4-AAB5EE0F07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92C34D-CC90-4161-AF32-FD71AAFE03E4}" type="datetimeFigureOut">
              <a:rPr lang="en-US" smtClean="0"/>
              <a:pPr>
                <a:defRPr/>
              </a:pPr>
              <a:t>12/5/2018</a:t>
            </a:fld>
            <a:endParaRPr lang="en-US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9283F7-8F57-4DA5-8007-F4806755F9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13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5A9DF310-D2B1-44C8-9AB9-4DA378BFFE4B}" type="datetimeFigureOut">
              <a:rPr lang="en-US" smtClean="0"/>
              <a:pPr>
                <a:defRPr/>
              </a:pPr>
              <a:t>12/5/2018</a:t>
            </a:fld>
            <a:endParaRPr lang="en-US" dirty="0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C086B807-707E-4A10-A866-6B0676AADCE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22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12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dirty="0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18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9B2901D4-7118-4945-A9C2-7915FE483F39}" type="datetimeFigureOut">
              <a:rPr lang="en-US" smtClean="0"/>
              <a:pPr>
                <a:defRPr/>
              </a:pPr>
              <a:t>12/5/2018</a:t>
            </a:fld>
            <a:endParaRPr lang="en-US" dirty="0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A6C6F838-F865-4B47-9FA5-00EE95C83F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4147853-9215-41D9-863B-AF21F5D50EF9}" type="datetimeFigureOut">
              <a:rPr lang="en-US" smtClean="0"/>
              <a:pPr>
                <a:defRPr/>
              </a:pPr>
              <a:t>12/5/2018</a:t>
            </a:fld>
            <a:endParaRPr lang="en-US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3C0CB85-8FAB-40C0-A2AD-EB706221967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adtr.com/292181-havu&#231;.htm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idealdiyet.com/ilkokul-caginda-beslenme-nasil-olmali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oktepe.net/wp-content/uploads/2008/10/meyveler02zc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219200"/>
            <a:ext cx="6781800" cy="2514600"/>
          </a:xfrm>
          <a:solidFill>
            <a:schemeClr val="bg1">
              <a:alpha val="85000"/>
            </a:schemeClr>
          </a:solidFill>
          <a:ln/>
          <a:effectLst>
            <a:softEdge rad="1270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b="1" kern="1200" dirty="0" smtClean="0">
                <a:solidFill>
                  <a:schemeClr val="accent6">
                    <a:lumMod val="75000"/>
                  </a:schemeClr>
                </a:solidFill>
              </a:rPr>
              <a:t>İLKOKUL ÇAĞINDAKİ ÇOCUĞUN BESLENMESİ</a:t>
            </a:r>
            <a:br>
              <a:rPr lang="tr-TR" b="1" kern="12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US" kern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152400"/>
            <a:ext cx="8229600" cy="1371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kern="1200" dirty="0"/>
              <a:t>Okul </a:t>
            </a:r>
            <a:r>
              <a:rPr lang="en-US" b="1" kern="1200" dirty="0" err="1"/>
              <a:t>Çocuğunda</a:t>
            </a:r>
            <a:r>
              <a:rPr lang="en-US" b="1" kern="1200" dirty="0"/>
              <a:t> </a:t>
            </a:r>
            <a:r>
              <a:rPr lang="en-US" b="1" kern="1200" dirty="0" err="1"/>
              <a:t>Beslenmenin</a:t>
            </a:r>
            <a:r>
              <a:rPr lang="en-US" b="1" kern="1200" dirty="0"/>
              <a:t> </a:t>
            </a:r>
            <a:r>
              <a:rPr lang="en-US" b="1" kern="1200" dirty="0" err="1"/>
              <a:t>Önemi</a:t>
            </a:r>
            <a:endParaRPr lang="en-US" kern="1200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>
          <a:xfrm>
            <a:off x="304800" y="1524000"/>
            <a:ext cx="8229600" cy="3763963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tr-TR" sz="2000" dirty="0" smtClean="0">
                <a:latin typeface="Calibri" pitchFamily="34" charset="0"/>
              </a:rPr>
              <a:t>İ</a:t>
            </a:r>
            <a:r>
              <a:rPr lang="en-US" sz="2000" dirty="0" err="1" smtClean="0">
                <a:latin typeface="Calibri" pitchFamily="34" charset="0"/>
              </a:rPr>
              <a:t>tinayla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takip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edilen</a:t>
            </a:r>
            <a:r>
              <a:rPr lang="en-US" sz="2000" dirty="0" smtClean="0">
                <a:latin typeface="Calibri" pitchFamily="34" charset="0"/>
              </a:rPr>
              <a:t> çocuk beslenmesi, okul </a:t>
            </a:r>
            <a:r>
              <a:rPr lang="en-US" sz="2000" dirty="0" err="1" smtClean="0">
                <a:latin typeface="Calibri" pitchFamily="34" charset="0"/>
              </a:rPr>
              <a:t>dönemi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başladıktan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sonra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pek</a:t>
            </a:r>
            <a:r>
              <a:rPr lang="en-US" sz="2000" dirty="0" smtClean="0">
                <a:latin typeface="Calibri" pitchFamily="34" charset="0"/>
              </a:rPr>
              <a:t> de </a:t>
            </a:r>
            <a:r>
              <a:rPr lang="en-US" sz="2000" dirty="0" err="1" smtClean="0">
                <a:latin typeface="Calibri" pitchFamily="34" charset="0"/>
              </a:rPr>
              <a:t>önemsenmeyen</a:t>
            </a:r>
            <a:r>
              <a:rPr lang="en-US" sz="2000" dirty="0" smtClean="0">
                <a:latin typeface="Calibri" pitchFamily="34" charset="0"/>
              </a:rPr>
              <a:t> bir </a:t>
            </a:r>
            <a:r>
              <a:rPr lang="en-US" sz="2000" dirty="0" err="1" smtClean="0">
                <a:latin typeface="Calibri" pitchFamily="34" charset="0"/>
              </a:rPr>
              <a:t>hal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almaya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başlayabiliyor</a:t>
            </a:r>
            <a:r>
              <a:rPr lang="en-US" sz="2000" dirty="0" smtClean="0">
                <a:latin typeface="Calibri" pitchFamily="34" charset="0"/>
              </a:rPr>
              <a:t>.</a:t>
            </a:r>
            <a:endParaRPr lang="tr-TR" sz="2000" dirty="0" smtClean="0">
              <a:latin typeface="Calibri" pitchFamily="34" charset="0"/>
            </a:endParaRPr>
          </a:p>
          <a:p>
            <a:pPr eaLnBrk="1" hangingPunct="1"/>
            <a:r>
              <a:rPr lang="tr-TR" sz="2000" dirty="0" smtClean="0">
                <a:latin typeface="Calibri" pitchFamily="34" charset="0"/>
              </a:rPr>
              <a:t>Oysaki ; </a:t>
            </a:r>
          </a:p>
          <a:p>
            <a:pPr eaLnBrk="1" hangingPunct="1"/>
            <a:endParaRPr lang="tr-TR" sz="2000" dirty="0" smtClean="0">
              <a:latin typeface="Calibri" pitchFamily="34" charset="0"/>
            </a:endParaRPr>
          </a:p>
          <a:p>
            <a:pPr eaLnBrk="1" hangingPunct="1"/>
            <a:r>
              <a:rPr lang="tr-TR" sz="2000" dirty="0" smtClean="0">
                <a:latin typeface="Calibri" pitchFamily="34" charset="0"/>
              </a:rPr>
              <a:t>B</a:t>
            </a:r>
            <a:r>
              <a:rPr lang="en-US" sz="2000" dirty="0" err="1" smtClean="0">
                <a:latin typeface="Calibri" pitchFamily="34" charset="0"/>
              </a:rPr>
              <a:t>üyüme</a:t>
            </a:r>
            <a:r>
              <a:rPr lang="en-US" sz="2000" dirty="0" smtClean="0">
                <a:latin typeface="Calibri" pitchFamily="34" charset="0"/>
              </a:rPr>
              <a:t> ve </a:t>
            </a:r>
            <a:r>
              <a:rPr lang="en-US" sz="2000" dirty="0" err="1" smtClean="0">
                <a:latin typeface="Calibri" pitchFamily="34" charset="0"/>
              </a:rPr>
              <a:t>gelişme</a:t>
            </a:r>
            <a:r>
              <a:rPr lang="en-US" sz="2000" dirty="0" smtClean="0">
                <a:latin typeface="Calibri" pitchFamily="34" charset="0"/>
              </a:rPr>
              <a:t> ilkokul çağında </a:t>
            </a:r>
            <a:r>
              <a:rPr lang="en-US" sz="2000" dirty="0" err="1" smtClean="0">
                <a:latin typeface="Calibri" pitchFamily="34" charset="0"/>
              </a:rPr>
              <a:t>oldukça</a:t>
            </a:r>
            <a:r>
              <a:rPr lang="en-US" sz="2000" dirty="0" smtClean="0">
                <a:latin typeface="Calibri" pitchFamily="34" charset="0"/>
              </a:rPr>
              <a:t> hızlı ve bu </a:t>
            </a:r>
            <a:r>
              <a:rPr lang="en-US" sz="2000" dirty="0" err="1" smtClean="0">
                <a:latin typeface="Calibri" pitchFamily="34" charset="0"/>
              </a:rPr>
              <a:t>çağda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sağlıkla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ilgili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çok</a:t>
            </a:r>
            <a:r>
              <a:rPr lang="en-US" sz="2000" dirty="0" smtClean="0">
                <a:latin typeface="Calibri" pitchFamily="34" charset="0"/>
              </a:rPr>
              <a:t> önemli </a:t>
            </a:r>
            <a:r>
              <a:rPr lang="en-US" sz="2000" dirty="0" err="1" smtClean="0">
                <a:latin typeface="Calibri" pitchFamily="34" charset="0"/>
              </a:rPr>
              <a:t>temeller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atılmaya</a:t>
            </a:r>
            <a:r>
              <a:rPr lang="en-US" sz="2000" dirty="0" smtClean="0">
                <a:latin typeface="Calibri" pitchFamily="34" charset="0"/>
              </a:rPr>
              <a:t> devam </a:t>
            </a:r>
            <a:r>
              <a:rPr lang="en-US" sz="2000" dirty="0" err="1" smtClean="0">
                <a:latin typeface="Calibri" pitchFamily="34" charset="0"/>
              </a:rPr>
              <a:t>etmekte</a:t>
            </a:r>
            <a:r>
              <a:rPr lang="en-US" sz="2000" dirty="0" smtClean="0">
                <a:latin typeface="Calibri" pitchFamily="34" charset="0"/>
              </a:rPr>
              <a:t>. </a:t>
            </a:r>
            <a:endParaRPr lang="tr-TR" sz="2000" dirty="0" smtClean="0">
              <a:latin typeface="Calibri" pitchFamily="34" charset="0"/>
            </a:endParaRPr>
          </a:p>
          <a:p>
            <a:pPr eaLnBrk="1" hangingPunct="1"/>
            <a:endParaRPr lang="tr-TR" sz="2000" dirty="0" smtClean="0">
              <a:latin typeface="Calibri" pitchFamily="34" charset="0"/>
            </a:endParaRPr>
          </a:p>
          <a:p>
            <a:pPr eaLnBrk="1" hangingPunct="1"/>
            <a:r>
              <a:rPr lang="en-US" sz="2000" dirty="0" err="1" smtClean="0">
                <a:latin typeface="Calibri" pitchFamily="34" charset="0"/>
              </a:rPr>
              <a:t>Bununla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birlikte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daha</a:t>
            </a:r>
            <a:r>
              <a:rPr lang="en-US" sz="2000" dirty="0" smtClean="0">
                <a:latin typeface="Calibri" pitchFamily="34" charset="0"/>
              </a:rPr>
              <a:t> da </a:t>
            </a:r>
            <a:r>
              <a:rPr lang="en-US" sz="2000" dirty="0" err="1" smtClean="0">
                <a:latin typeface="Calibri" pitchFamily="34" charset="0"/>
              </a:rPr>
              <a:t>önemlisi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yaşam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boyu</a:t>
            </a:r>
            <a:r>
              <a:rPr lang="en-US" sz="2000" dirty="0" smtClean="0">
                <a:latin typeface="Calibri" pitchFamily="34" charset="0"/>
              </a:rPr>
              <a:t> devam </a:t>
            </a:r>
            <a:r>
              <a:rPr lang="en-US" sz="2000" dirty="0" err="1" smtClean="0">
                <a:latin typeface="Calibri" pitchFamily="34" charset="0"/>
              </a:rPr>
              <a:t>edecek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davranışların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büyük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ölçüde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şekillendiği</a:t>
            </a:r>
            <a:r>
              <a:rPr lang="en-US" sz="2000" dirty="0" smtClean="0">
                <a:latin typeface="Calibri" pitchFamily="34" charset="0"/>
              </a:rPr>
              <a:t> bir dönemdir</a:t>
            </a:r>
            <a:endParaRPr lang="tr-TR" sz="2000" dirty="0" smtClean="0">
              <a:latin typeface="Calibri" pitchFamily="34" charset="0"/>
            </a:endParaRPr>
          </a:p>
          <a:p>
            <a:pPr eaLnBrk="1" hangingPunct="1">
              <a:buFont typeface="Arial" pitchFamily="34" charset="0"/>
              <a:buNone/>
            </a:pPr>
            <a:endParaRPr lang="tr-TR" sz="2000" dirty="0" smtClean="0">
              <a:latin typeface="Calibri" pitchFamily="34" charset="0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sz="2000" dirty="0" smtClean="0">
                <a:latin typeface="Calibri" pitchFamily="34" charset="0"/>
              </a:rPr>
              <a:t>Bu hızlı </a:t>
            </a:r>
            <a:r>
              <a:rPr lang="en-US" sz="2000" dirty="0" err="1" smtClean="0">
                <a:latin typeface="Calibri" pitchFamily="34" charset="0"/>
              </a:rPr>
              <a:t>büyümeyi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sağlayabilmek</a:t>
            </a:r>
            <a:r>
              <a:rPr lang="en-US" sz="2000" dirty="0" smtClean="0">
                <a:latin typeface="Calibri" pitchFamily="34" charset="0"/>
              </a:rPr>
              <a:t> için </a:t>
            </a:r>
            <a:r>
              <a:rPr lang="en-US" sz="2000" dirty="0" err="1" smtClean="0">
                <a:latin typeface="Calibri" pitchFamily="34" charset="0"/>
              </a:rPr>
              <a:t>gerekli</a:t>
            </a:r>
            <a:r>
              <a:rPr lang="en-US" sz="2000" dirty="0" smtClean="0">
                <a:latin typeface="Calibri" pitchFamily="34" charset="0"/>
              </a:rPr>
              <a:t> enerji, protein, vitamin, mineral ve </a:t>
            </a:r>
            <a:r>
              <a:rPr lang="en-US" sz="2000" dirty="0" err="1" smtClean="0">
                <a:latin typeface="Calibri" pitchFamily="34" charset="0"/>
              </a:rPr>
              <a:t>diğer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besin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öğelerinin</a:t>
            </a:r>
            <a:r>
              <a:rPr lang="en-US" sz="2000" dirty="0" smtClean="0">
                <a:latin typeface="Calibri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</a:rPr>
              <a:t>yeterli</a:t>
            </a:r>
            <a:r>
              <a:rPr lang="en-US" sz="2000" dirty="0" smtClean="0">
                <a:latin typeface="Calibri" pitchFamily="34" charset="0"/>
              </a:rPr>
              <a:t> ve </a:t>
            </a:r>
            <a:r>
              <a:rPr lang="en-US" sz="2000" dirty="0" err="1" smtClean="0">
                <a:latin typeface="Calibri" pitchFamily="34" charset="0"/>
              </a:rPr>
              <a:t>dengeli</a:t>
            </a:r>
            <a:r>
              <a:rPr lang="en-US" sz="2000" dirty="0" smtClean="0">
                <a:latin typeface="Calibri" pitchFamily="34" charset="0"/>
              </a:rPr>
              <a:t> bir beslenme </a:t>
            </a:r>
            <a:r>
              <a:rPr lang="en-US" sz="2000" dirty="0" err="1" smtClean="0">
                <a:latin typeface="Calibri" pitchFamily="34" charset="0"/>
              </a:rPr>
              <a:t>planı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oluşturularak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sağlanması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gerekmektedir</a:t>
            </a:r>
            <a:endParaRPr lang="en-US" sz="20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219200"/>
            <a:ext cx="8229600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kern="1200" dirty="0"/>
              <a:t/>
            </a:r>
            <a:br>
              <a:rPr lang="en-US" kern="1200" dirty="0"/>
            </a:br>
            <a:r>
              <a:rPr lang="en-US" sz="4000" b="1" kern="1200" dirty="0"/>
              <a:t>Okul </a:t>
            </a:r>
            <a:r>
              <a:rPr lang="en-US" sz="4000" b="1" kern="1200" dirty="0" err="1"/>
              <a:t>Çocuğunda</a:t>
            </a:r>
            <a:r>
              <a:rPr lang="en-US" sz="4000" b="1" kern="1200" dirty="0"/>
              <a:t> </a:t>
            </a:r>
            <a:r>
              <a:rPr lang="en-US" sz="4000" b="1" kern="1200" dirty="0" err="1"/>
              <a:t>Beslenmenin</a:t>
            </a:r>
            <a:r>
              <a:rPr lang="en-US" sz="4000" b="1" kern="1200" dirty="0"/>
              <a:t> </a:t>
            </a:r>
            <a:r>
              <a:rPr lang="en-US" sz="4000" b="1" kern="1200" dirty="0" err="1"/>
              <a:t>Önemi</a:t>
            </a:r>
            <a:r>
              <a:rPr lang="en-US" sz="4000" kern="1200" dirty="0"/>
              <a:t/>
            </a:r>
            <a:br>
              <a:rPr lang="en-US" sz="4000" kern="1200" dirty="0"/>
            </a:br>
            <a:endParaRPr lang="en-US" sz="4000" kern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95400"/>
            <a:ext cx="7772400" cy="4648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kern="1200" dirty="0">
                <a:latin typeface="Calibri" pitchFamily="34" charset="0"/>
              </a:rPr>
              <a:t>Beslenme eğitimi ne </a:t>
            </a:r>
            <a:r>
              <a:rPr lang="en-US" sz="2400" kern="1200" dirty="0" err="1">
                <a:latin typeface="Calibri" pitchFamily="34" charset="0"/>
              </a:rPr>
              <a:t>kadar</a:t>
            </a:r>
            <a:r>
              <a:rPr lang="en-US" sz="2400" kern="1200" dirty="0">
                <a:latin typeface="Calibri" pitchFamily="34" charset="0"/>
              </a:rPr>
              <a:t> </a:t>
            </a:r>
            <a:r>
              <a:rPr lang="en-US" sz="2400" kern="1200" dirty="0" err="1">
                <a:latin typeface="Calibri" pitchFamily="34" charset="0"/>
              </a:rPr>
              <a:t>erken</a:t>
            </a:r>
            <a:r>
              <a:rPr lang="en-US" sz="2400" kern="1200" dirty="0">
                <a:latin typeface="Calibri" pitchFamily="34" charset="0"/>
              </a:rPr>
              <a:t> </a:t>
            </a:r>
            <a:r>
              <a:rPr lang="en-US" sz="2400" kern="1200" dirty="0" err="1">
                <a:latin typeface="Calibri" pitchFamily="34" charset="0"/>
              </a:rPr>
              <a:t>başlarsa</a:t>
            </a:r>
            <a:r>
              <a:rPr lang="en-US" sz="2400" kern="1200" dirty="0">
                <a:latin typeface="Calibri" pitchFamily="34" charset="0"/>
              </a:rPr>
              <a:t> </a:t>
            </a:r>
            <a:r>
              <a:rPr lang="en-US" sz="2400" kern="1200" dirty="0" err="1">
                <a:latin typeface="Calibri" pitchFamily="34" charset="0"/>
              </a:rPr>
              <a:t>çocuğun</a:t>
            </a:r>
            <a:r>
              <a:rPr lang="en-US" sz="2400" kern="1200" dirty="0">
                <a:latin typeface="Calibri" pitchFamily="34" charset="0"/>
              </a:rPr>
              <a:t> </a:t>
            </a:r>
            <a:r>
              <a:rPr lang="en-US" sz="2400" kern="1200" dirty="0" err="1">
                <a:latin typeface="Calibri" pitchFamily="34" charset="0"/>
              </a:rPr>
              <a:t>gelişim</a:t>
            </a:r>
            <a:r>
              <a:rPr lang="en-US" sz="2400" kern="1200" dirty="0">
                <a:latin typeface="Calibri" pitchFamily="34" charset="0"/>
              </a:rPr>
              <a:t>, </a:t>
            </a:r>
            <a:r>
              <a:rPr lang="en-US" sz="2400" kern="1200" dirty="0" err="1">
                <a:latin typeface="Calibri" pitchFamily="34" charset="0"/>
              </a:rPr>
              <a:t>zekâ</a:t>
            </a:r>
            <a:r>
              <a:rPr lang="en-US" sz="2400" kern="1200" dirty="0">
                <a:latin typeface="Calibri" pitchFamily="34" charset="0"/>
              </a:rPr>
              <a:t> </a:t>
            </a:r>
            <a:r>
              <a:rPr lang="en-US" sz="2400" kern="1200" dirty="0" err="1">
                <a:latin typeface="Calibri" pitchFamily="34" charset="0"/>
              </a:rPr>
              <a:t>düzeyi</a:t>
            </a:r>
            <a:r>
              <a:rPr lang="en-US" sz="2400" kern="1200" dirty="0">
                <a:latin typeface="Calibri" pitchFamily="34" charset="0"/>
              </a:rPr>
              <a:t> ve </a:t>
            </a:r>
            <a:r>
              <a:rPr lang="en-US" sz="2400" kern="1200" dirty="0" err="1">
                <a:latin typeface="Calibri" pitchFamily="34" charset="0"/>
              </a:rPr>
              <a:t>bağışıklık</a:t>
            </a:r>
            <a:r>
              <a:rPr lang="en-US" sz="2400" kern="1200" dirty="0">
                <a:latin typeface="Calibri" pitchFamily="34" charset="0"/>
              </a:rPr>
              <a:t> </a:t>
            </a:r>
            <a:r>
              <a:rPr lang="en-US" sz="2400" kern="1200" dirty="0" err="1">
                <a:latin typeface="Calibri" pitchFamily="34" charset="0"/>
              </a:rPr>
              <a:t>sistemi</a:t>
            </a:r>
            <a:r>
              <a:rPr lang="en-US" sz="2400" kern="1200" dirty="0">
                <a:latin typeface="Calibri" pitchFamily="34" charset="0"/>
              </a:rPr>
              <a:t> de o </a:t>
            </a:r>
            <a:r>
              <a:rPr lang="en-US" sz="2400" kern="1200" dirty="0" err="1">
                <a:latin typeface="Calibri" pitchFamily="34" charset="0"/>
              </a:rPr>
              <a:t>denli</a:t>
            </a:r>
            <a:r>
              <a:rPr lang="en-US" sz="2400" kern="1200" dirty="0">
                <a:latin typeface="Calibri" pitchFamily="34" charset="0"/>
              </a:rPr>
              <a:t> </a:t>
            </a:r>
            <a:r>
              <a:rPr lang="en-US" sz="2400" kern="1200" dirty="0" err="1">
                <a:latin typeface="Calibri" pitchFamily="34" charset="0"/>
              </a:rPr>
              <a:t>güçlenir</a:t>
            </a:r>
            <a:r>
              <a:rPr lang="tr-TR" sz="2400" kern="1200" dirty="0">
                <a:latin typeface="Calibri" pitchFamily="34" charset="0"/>
              </a:rPr>
              <a:t>!!..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i="1" u="sng" kern="1200" dirty="0">
                <a:latin typeface="Calibri" pitchFamily="34" charset="0"/>
              </a:rPr>
              <a:t>Yetersiz ve </a:t>
            </a:r>
            <a:r>
              <a:rPr lang="en-US" sz="2400" i="1" u="sng" kern="1200" dirty="0" err="1">
                <a:latin typeface="Calibri" pitchFamily="34" charset="0"/>
              </a:rPr>
              <a:t>dengesiz</a:t>
            </a:r>
            <a:r>
              <a:rPr lang="en-US" sz="2400" i="1" u="sng" kern="1200" dirty="0">
                <a:latin typeface="Calibri" pitchFamily="34" charset="0"/>
              </a:rPr>
              <a:t> </a:t>
            </a:r>
            <a:r>
              <a:rPr lang="en-US" sz="2400" i="1" u="sng" kern="1200" dirty="0" err="1">
                <a:latin typeface="Calibri" pitchFamily="34" charset="0"/>
              </a:rPr>
              <a:t>beslenen</a:t>
            </a:r>
            <a:r>
              <a:rPr lang="en-US" sz="2400" i="1" u="sng" kern="1200" dirty="0">
                <a:latin typeface="Calibri" pitchFamily="34" charset="0"/>
              </a:rPr>
              <a:t> çocuk </a:t>
            </a:r>
            <a:r>
              <a:rPr lang="en-US" sz="2400" kern="1200" dirty="0">
                <a:latin typeface="Calibri" pitchFamily="34" charset="0"/>
              </a:rPr>
              <a:t>hastalıklara karşı </a:t>
            </a:r>
            <a:r>
              <a:rPr lang="en-US" sz="2400" kern="1200" dirty="0" err="1">
                <a:latin typeface="Calibri" pitchFamily="34" charset="0"/>
              </a:rPr>
              <a:t>dirençsiz</a:t>
            </a:r>
            <a:r>
              <a:rPr lang="en-US" sz="2400" kern="1200" dirty="0">
                <a:latin typeface="Calibri" pitchFamily="34" charset="0"/>
              </a:rPr>
              <a:t> </a:t>
            </a:r>
            <a:r>
              <a:rPr lang="en-US" sz="2400" kern="1200" dirty="0" err="1">
                <a:latin typeface="Calibri" pitchFamily="34" charset="0"/>
              </a:rPr>
              <a:t>olur</a:t>
            </a:r>
            <a:r>
              <a:rPr lang="en-US" sz="2400" kern="1200" dirty="0">
                <a:latin typeface="Calibri" pitchFamily="34" charset="0"/>
              </a:rPr>
              <a:t>, </a:t>
            </a:r>
            <a:r>
              <a:rPr lang="en-US" sz="2400" kern="1200" dirty="0" err="1">
                <a:latin typeface="Calibri" pitchFamily="34" charset="0"/>
              </a:rPr>
              <a:t>sık</a:t>
            </a:r>
            <a:r>
              <a:rPr lang="en-US" sz="2400" kern="1200" dirty="0">
                <a:latin typeface="Calibri" pitchFamily="34" charset="0"/>
              </a:rPr>
              <a:t> </a:t>
            </a:r>
            <a:r>
              <a:rPr lang="en-US" sz="2400" kern="1200" dirty="0" err="1">
                <a:latin typeface="Calibri" pitchFamily="34" charset="0"/>
              </a:rPr>
              <a:t>hastalanır</a:t>
            </a:r>
            <a:r>
              <a:rPr lang="en-US" sz="2400" kern="1200" dirty="0">
                <a:latin typeface="Calibri" pitchFamily="34" charset="0"/>
              </a:rPr>
              <a:t> ve bu </a:t>
            </a:r>
            <a:r>
              <a:rPr lang="en-US" sz="2400" kern="1200" dirty="0" err="1">
                <a:latin typeface="Calibri" pitchFamily="34" charset="0"/>
              </a:rPr>
              <a:t>yüzden</a:t>
            </a:r>
            <a:r>
              <a:rPr lang="en-US" sz="2400" kern="1200" dirty="0">
                <a:latin typeface="Calibri" pitchFamily="34" charset="0"/>
              </a:rPr>
              <a:t> okul </a:t>
            </a:r>
            <a:r>
              <a:rPr lang="en-US" sz="2400" kern="1200" dirty="0" err="1">
                <a:latin typeface="Calibri" pitchFamily="34" charset="0"/>
              </a:rPr>
              <a:t>başarısı</a:t>
            </a:r>
            <a:r>
              <a:rPr lang="en-US" sz="2400" kern="1200" dirty="0">
                <a:latin typeface="Calibri" pitchFamily="34" charset="0"/>
              </a:rPr>
              <a:t> </a:t>
            </a:r>
            <a:r>
              <a:rPr lang="en-US" sz="2400" kern="1200" dirty="0" err="1">
                <a:latin typeface="Calibri" pitchFamily="34" charset="0"/>
              </a:rPr>
              <a:t>düşer</a:t>
            </a:r>
            <a:r>
              <a:rPr lang="en-US" sz="2400" kern="1200" dirty="0">
                <a:latin typeface="Calibri" pitchFamily="34" charset="0"/>
              </a:rPr>
              <a:t>. </a:t>
            </a:r>
            <a:endParaRPr lang="tr-TR" sz="2400" kern="1200" dirty="0">
              <a:latin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kern="1200" dirty="0">
                <a:solidFill>
                  <a:srgbClr val="FF0000"/>
                </a:solidFill>
                <a:latin typeface="Calibri" pitchFamily="34" charset="0"/>
              </a:rPr>
              <a:t>Bu nedenle </a:t>
            </a:r>
            <a:endParaRPr lang="tr-TR" sz="2400" kern="1200" dirty="0">
              <a:solidFill>
                <a:srgbClr val="FF0000"/>
              </a:solidFill>
              <a:latin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kern="1200" dirty="0">
                <a:latin typeface="Calibri" pitchFamily="34" charset="0"/>
              </a:rPr>
              <a:t>okul </a:t>
            </a:r>
            <a:r>
              <a:rPr lang="en-US" sz="2400" kern="1200" dirty="0" err="1">
                <a:latin typeface="Calibri" pitchFamily="34" charset="0"/>
              </a:rPr>
              <a:t>başarısını</a:t>
            </a:r>
            <a:r>
              <a:rPr lang="en-US" sz="2400" kern="1200" dirty="0">
                <a:latin typeface="Calibri" pitchFamily="34" charset="0"/>
              </a:rPr>
              <a:t> </a:t>
            </a:r>
            <a:r>
              <a:rPr lang="en-US" sz="2400" kern="1200" dirty="0" err="1">
                <a:latin typeface="Calibri" pitchFamily="34" charset="0"/>
              </a:rPr>
              <a:t>arttırmak</a:t>
            </a:r>
            <a:r>
              <a:rPr lang="en-US" sz="2400" kern="1200" dirty="0">
                <a:latin typeface="Calibri" pitchFamily="34" charset="0"/>
              </a:rPr>
              <a:t>, </a:t>
            </a:r>
            <a:endParaRPr lang="tr-TR" sz="2400" kern="1200" dirty="0">
              <a:latin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kern="1200" dirty="0" err="1">
                <a:latin typeface="Calibri" pitchFamily="34" charset="0"/>
              </a:rPr>
              <a:t>ders</a:t>
            </a:r>
            <a:r>
              <a:rPr lang="en-US" sz="2400" kern="1200" dirty="0">
                <a:latin typeface="Calibri" pitchFamily="34" charset="0"/>
              </a:rPr>
              <a:t> </a:t>
            </a:r>
            <a:r>
              <a:rPr lang="en-US" sz="2400" kern="1200" dirty="0" err="1">
                <a:latin typeface="Calibri" pitchFamily="34" charset="0"/>
              </a:rPr>
              <a:t>tekrarlarını</a:t>
            </a:r>
            <a:r>
              <a:rPr lang="en-US" sz="2400" kern="1200" dirty="0">
                <a:latin typeface="Calibri" pitchFamily="34" charset="0"/>
              </a:rPr>
              <a:t> </a:t>
            </a:r>
            <a:r>
              <a:rPr lang="en-US" sz="2400" kern="1200" dirty="0" err="1">
                <a:latin typeface="Calibri" pitchFamily="34" charset="0"/>
              </a:rPr>
              <a:t>azaltarak</a:t>
            </a:r>
            <a:r>
              <a:rPr lang="en-US" sz="2400" kern="1200" dirty="0">
                <a:latin typeface="Calibri" pitchFamily="34" charset="0"/>
              </a:rPr>
              <a:t> </a:t>
            </a:r>
            <a:r>
              <a:rPr lang="en-US" sz="2400" kern="1200" dirty="0" err="1">
                <a:latin typeface="Calibri" pitchFamily="34" charset="0"/>
              </a:rPr>
              <a:t>eğitim</a:t>
            </a:r>
            <a:r>
              <a:rPr lang="en-US" sz="2400" kern="1200" dirty="0">
                <a:latin typeface="Calibri" pitchFamily="34" charset="0"/>
              </a:rPr>
              <a:t> ve </a:t>
            </a:r>
            <a:r>
              <a:rPr lang="en-US" sz="2400" kern="1200" dirty="0" err="1">
                <a:latin typeface="Calibri" pitchFamily="34" charset="0"/>
              </a:rPr>
              <a:t>öğretimin</a:t>
            </a:r>
            <a:r>
              <a:rPr lang="en-US" sz="2400" kern="1200" dirty="0">
                <a:latin typeface="Calibri" pitchFamily="34" charset="0"/>
              </a:rPr>
              <a:t> </a:t>
            </a:r>
            <a:r>
              <a:rPr lang="en-US" sz="2400" kern="1200" dirty="0" err="1">
                <a:latin typeface="Calibri" pitchFamily="34" charset="0"/>
              </a:rPr>
              <a:t>maliyetini</a:t>
            </a:r>
            <a:r>
              <a:rPr lang="en-US" sz="2400" kern="1200" dirty="0">
                <a:latin typeface="Calibri" pitchFamily="34" charset="0"/>
              </a:rPr>
              <a:t> </a:t>
            </a:r>
            <a:r>
              <a:rPr lang="en-US" sz="2400" kern="1200" dirty="0" err="1">
                <a:latin typeface="Calibri" pitchFamily="34" charset="0"/>
              </a:rPr>
              <a:t>düşürmek</a:t>
            </a:r>
            <a:r>
              <a:rPr lang="en-US" sz="2400" kern="1200" dirty="0">
                <a:latin typeface="Calibri" pitchFamily="34" charset="0"/>
              </a:rPr>
              <a:t>  </a:t>
            </a:r>
            <a:endParaRPr lang="tr-TR" sz="2400" kern="1200" dirty="0">
              <a:latin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kern="1200" dirty="0" err="1">
                <a:latin typeface="Calibri" pitchFamily="34" charset="0"/>
              </a:rPr>
              <a:t>gelecek</a:t>
            </a:r>
            <a:r>
              <a:rPr lang="en-US" sz="2400" kern="1200" dirty="0">
                <a:latin typeface="Calibri" pitchFamily="34" charset="0"/>
              </a:rPr>
              <a:t> </a:t>
            </a:r>
            <a:r>
              <a:rPr lang="en-US" sz="2400" kern="1200" dirty="0" err="1">
                <a:latin typeface="Calibri" pitchFamily="34" charset="0"/>
              </a:rPr>
              <a:t>nesillerin</a:t>
            </a:r>
            <a:r>
              <a:rPr lang="en-US" sz="2400" kern="1200" dirty="0">
                <a:latin typeface="Calibri" pitchFamily="34" charset="0"/>
              </a:rPr>
              <a:t> </a:t>
            </a:r>
            <a:r>
              <a:rPr lang="en-US" sz="2400" kern="1200" dirty="0" err="1">
                <a:latin typeface="Calibri" pitchFamily="34" charset="0"/>
              </a:rPr>
              <a:t>daha</a:t>
            </a:r>
            <a:r>
              <a:rPr lang="en-US" sz="2400" kern="1200" dirty="0">
                <a:latin typeface="Calibri" pitchFamily="34" charset="0"/>
              </a:rPr>
              <a:t> </a:t>
            </a:r>
            <a:r>
              <a:rPr lang="en-US" sz="2400" kern="1200" dirty="0" err="1">
                <a:latin typeface="Calibri" pitchFamily="34" charset="0"/>
              </a:rPr>
              <a:t>güçlü</a:t>
            </a:r>
            <a:r>
              <a:rPr lang="en-US" sz="2400" kern="1200" dirty="0">
                <a:latin typeface="Calibri" pitchFamily="34" charset="0"/>
              </a:rPr>
              <a:t> ve sağlıklı </a:t>
            </a:r>
            <a:r>
              <a:rPr lang="en-US" sz="2400" kern="1200" dirty="0" err="1">
                <a:latin typeface="Calibri" pitchFamily="34" charset="0"/>
              </a:rPr>
              <a:t>olmalarına</a:t>
            </a:r>
            <a:r>
              <a:rPr lang="en-US" sz="2400" kern="1200" dirty="0">
                <a:latin typeface="Calibri" pitchFamily="34" charset="0"/>
              </a:rPr>
              <a:t> </a:t>
            </a:r>
            <a:r>
              <a:rPr lang="en-US" sz="2400" kern="1200" dirty="0" err="1">
                <a:latin typeface="Calibri" pitchFamily="34" charset="0"/>
              </a:rPr>
              <a:t>temel</a:t>
            </a:r>
            <a:r>
              <a:rPr lang="en-US" sz="2400" kern="1200" dirty="0">
                <a:latin typeface="Calibri" pitchFamily="34" charset="0"/>
              </a:rPr>
              <a:t> </a:t>
            </a:r>
            <a:r>
              <a:rPr lang="en-US" sz="2400" kern="1200" dirty="0" err="1">
                <a:latin typeface="Calibri" pitchFamily="34" charset="0"/>
              </a:rPr>
              <a:t>hazırlamak</a:t>
            </a:r>
            <a:r>
              <a:rPr lang="en-US" sz="2400" kern="1200" dirty="0">
                <a:latin typeface="Calibri" pitchFamily="34" charset="0"/>
              </a:rPr>
              <a:t> için </a:t>
            </a:r>
            <a:r>
              <a:rPr lang="tr-TR" sz="2400" kern="1200" dirty="0">
                <a:latin typeface="Calibri" pitchFamily="34" charset="0"/>
              </a:rPr>
              <a:t>  </a:t>
            </a:r>
            <a:r>
              <a:rPr lang="en-US" sz="2400" kern="1200" dirty="0" err="1">
                <a:latin typeface="Calibri" pitchFamily="34" charset="0"/>
              </a:rPr>
              <a:t>çocuklarımızın</a:t>
            </a:r>
            <a:r>
              <a:rPr lang="en-US" sz="2400" kern="1200" dirty="0">
                <a:latin typeface="Calibri" pitchFamily="34" charset="0"/>
              </a:rPr>
              <a:t> </a:t>
            </a:r>
            <a:r>
              <a:rPr lang="en-US" sz="2400" kern="1200" dirty="0" err="1">
                <a:latin typeface="Calibri" pitchFamily="34" charset="0"/>
              </a:rPr>
              <a:t>beslenmesine</a:t>
            </a:r>
            <a:r>
              <a:rPr lang="en-US" sz="2400" kern="1200" dirty="0">
                <a:latin typeface="Calibri" pitchFamily="34" charset="0"/>
              </a:rPr>
              <a:t> </a:t>
            </a:r>
            <a:r>
              <a:rPr lang="en-US" sz="2400" kern="1200" dirty="0" err="1">
                <a:latin typeface="Calibri" pitchFamily="34" charset="0"/>
              </a:rPr>
              <a:t>önem</a:t>
            </a:r>
            <a:r>
              <a:rPr lang="en-US" sz="2400" kern="1200" dirty="0">
                <a:latin typeface="Calibri" pitchFamily="34" charset="0"/>
              </a:rPr>
              <a:t> </a:t>
            </a:r>
            <a:r>
              <a:rPr lang="en-US" sz="2400" kern="1200" dirty="0" err="1">
                <a:latin typeface="Calibri" pitchFamily="34" charset="0"/>
              </a:rPr>
              <a:t>vermeliyiz</a:t>
            </a:r>
            <a:endParaRPr lang="en-US" sz="2400" kern="1200" dirty="0">
              <a:latin typeface="Calibri" pitchFamily="34" charset="0"/>
            </a:endParaRPr>
          </a:p>
        </p:txBody>
      </p:sp>
      <p:pic>
        <p:nvPicPr>
          <p:cNvPr id="12290" name="Picture 2" descr="http://blogs.seattleweekly.com/dailyweekly/sickk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5244354"/>
            <a:ext cx="1828800" cy="161364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9144000" cy="1219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kern="1200" dirty="0"/>
              <a:t>Okul Çocuğunun </a:t>
            </a:r>
            <a:r>
              <a:rPr lang="en-US" b="1" kern="1200" dirty="0" err="1"/>
              <a:t>Beslenmesinin</a:t>
            </a:r>
            <a:r>
              <a:rPr lang="en-US" b="1" kern="1200" dirty="0"/>
              <a:t> </a:t>
            </a:r>
            <a:r>
              <a:rPr lang="en-US" b="1" kern="1200" dirty="0" err="1"/>
              <a:t>Özellikleri</a:t>
            </a:r>
            <a:endParaRPr lang="en-US" kern="1200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4294967295"/>
          </p:nvPr>
        </p:nvSpPr>
        <p:spPr>
          <a:xfrm>
            <a:off x="304800" y="1600200"/>
            <a:ext cx="8382000" cy="67818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tr-TR" sz="2800" b="1" dirty="0" smtClean="0"/>
              <a:t>Ç</a:t>
            </a:r>
            <a:r>
              <a:rPr lang="en-US" sz="2800" b="1" dirty="0" err="1" smtClean="0"/>
              <a:t>ocukların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beslenmesinde</a:t>
            </a:r>
            <a:r>
              <a:rPr lang="en-US" sz="2800" b="1" dirty="0" smtClean="0"/>
              <a:t> </a:t>
            </a:r>
            <a:r>
              <a:rPr lang="en-US" sz="2800" b="1" u="sng" dirty="0" err="1" smtClean="0"/>
              <a:t>ana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ilke</a:t>
            </a:r>
            <a:r>
              <a:rPr lang="tr-TR" sz="2800" b="1" u="sng" dirty="0" smtClean="0"/>
              <a:t> </a:t>
            </a:r>
            <a:r>
              <a:rPr lang="tr-TR" sz="2800" b="1" dirty="0" smtClean="0"/>
              <a:t>;</a:t>
            </a:r>
            <a:r>
              <a:rPr lang="en-US" sz="2400" b="1" dirty="0" smtClean="0"/>
              <a:t> </a:t>
            </a:r>
            <a:endParaRPr lang="tr-TR" sz="2400" b="1" dirty="0" smtClean="0"/>
          </a:p>
          <a:p>
            <a:pPr eaLnBrk="1" hangingPunct="1"/>
            <a:endParaRPr lang="tr-TR" sz="2400" b="1" dirty="0" smtClean="0">
              <a:latin typeface="Arial" pitchFamily="34" charset="0"/>
            </a:endParaRPr>
          </a:p>
          <a:p>
            <a:pPr eaLnBrk="1" hangingPunct="1"/>
            <a:r>
              <a:rPr lang="tr-TR" sz="2400" b="1" dirty="0" smtClean="0"/>
              <a:t>Y</a:t>
            </a:r>
            <a:r>
              <a:rPr lang="en-US" sz="2400" b="1" dirty="0" err="1" smtClean="0"/>
              <a:t>eterli</a:t>
            </a:r>
            <a:r>
              <a:rPr lang="en-US" sz="2400" b="1" dirty="0" smtClean="0"/>
              <a:t> ve </a:t>
            </a:r>
            <a:r>
              <a:rPr lang="en-US" sz="2400" b="1" dirty="0" err="1" smtClean="0"/>
              <a:t>dengeli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beslemeyi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sağlamak</a:t>
            </a:r>
            <a:r>
              <a:rPr lang="en-US" sz="2400" b="1" dirty="0" smtClean="0"/>
              <a:t>, </a:t>
            </a:r>
            <a:endParaRPr lang="tr-TR" sz="2400" b="1" dirty="0" smtClean="0"/>
          </a:p>
          <a:p>
            <a:pPr eaLnBrk="1" hangingPunct="1"/>
            <a:endParaRPr lang="tr-TR" sz="2400" b="1" dirty="0" smtClean="0">
              <a:latin typeface="Arial" pitchFamily="34" charset="0"/>
            </a:endParaRPr>
          </a:p>
          <a:p>
            <a:pPr eaLnBrk="1" hangingPunct="1"/>
            <a:r>
              <a:rPr lang="tr-TR" sz="2400" b="1" dirty="0" smtClean="0"/>
              <a:t>A</a:t>
            </a:r>
            <a:r>
              <a:rPr lang="en-US" sz="2400" b="1" dirty="0" smtClean="0"/>
              <a:t>ile </a:t>
            </a:r>
            <a:r>
              <a:rPr lang="en-US" sz="2400" b="1" dirty="0" err="1" smtClean="0"/>
              <a:t>gözetiminin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dışında</a:t>
            </a:r>
            <a:r>
              <a:rPr lang="en-US" sz="2400" b="1" dirty="0" smtClean="0"/>
              <a:t> olduğu </a:t>
            </a:r>
            <a:r>
              <a:rPr lang="en-US" sz="2400" b="1" dirty="0" err="1" smtClean="0"/>
              <a:t>anlarda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zararlı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etkilerden</a:t>
            </a:r>
            <a:r>
              <a:rPr lang="en-US" sz="2400" b="1" dirty="0" smtClean="0"/>
              <a:t> ve </a:t>
            </a:r>
            <a:r>
              <a:rPr lang="en-US" sz="2400" b="1" dirty="0" err="1" smtClean="0"/>
              <a:t>alışkanlıklardan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korumak</a:t>
            </a:r>
            <a:r>
              <a:rPr lang="en-US" sz="2400" b="1" dirty="0" smtClean="0"/>
              <a:t> ve </a:t>
            </a:r>
            <a:r>
              <a:rPr lang="en-US" sz="2400" b="1" dirty="0" err="1" smtClean="0"/>
              <a:t>caydırmak</a:t>
            </a:r>
            <a:r>
              <a:rPr lang="en-US" sz="2400" b="1" dirty="0" smtClean="0"/>
              <a:t>, </a:t>
            </a:r>
            <a:endParaRPr lang="tr-TR" sz="2400" b="1" dirty="0" smtClean="0"/>
          </a:p>
          <a:p>
            <a:pPr eaLnBrk="1" hangingPunct="1"/>
            <a:endParaRPr lang="tr-TR" sz="2400" b="1" dirty="0" smtClean="0">
              <a:latin typeface="Arial" pitchFamily="34" charset="0"/>
            </a:endParaRPr>
          </a:p>
          <a:p>
            <a:pPr eaLnBrk="1" hangingPunct="1"/>
            <a:r>
              <a:rPr lang="tr-TR" sz="2400" b="1" dirty="0" smtClean="0"/>
              <a:t>İ</a:t>
            </a:r>
            <a:r>
              <a:rPr lang="en-US" sz="2400" b="1" dirty="0" err="1" smtClean="0"/>
              <a:t>yi</a:t>
            </a:r>
            <a:r>
              <a:rPr lang="en-US" sz="2400" b="1" dirty="0" smtClean="0"/>
              <a:t> alışkanlıkları </a:t>
            </a:r>
            <a:r>
              <a:rPr lang="en-US" sz="2400" b="1" dirty="0" err="1" smtClean="0"/>
              <a:t>pekiştirmek</a:t>
            </a:r>
            <a:r>
              <a:rPr lang="en-US" sz="2400" b="1" dirty="0" smtClean="0"/>
              <a:t> ve </a:t>
            </a:r>
            <a:r>
              <a:rPr lang="en-US" sz="2400" b="1" dirty="0" err="1" smtClean="0"/>
              <a:t>yenilerini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kazandırmak</a:t>
            </a:r>
            <a:r>
              <a:rPr lang="en-US" sz="2400" b="1" dirty="0" smtClean="0"/>
              <a:t>; beslenme konusunda </a:t>
            </a:r>
            <a:r>
              <a:rPr lang="en-US" sz="2400" b="1" dirty="0" err="1" smtClean="0"/>
              <a:t>bilinçlenmesine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yardımcı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olmaktır</a:t>
            </a:r>
            <a:r>
              <a:rPr lang="en-US" sz="2400" b="1" dirty="0" smtClean="0"/>
              <a:t>. </a:t>
            </a:r>
            <a:endParaRPr lang="tr-TR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8229600" cy="55626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sz="2800" b="1" i="1" u="sng" dirty="0" err="1" smtClean="0"/>
              <a:t>Belki</a:t>
            </a:r>
            <a:r>
              <a:rPr lang="en-US" sz="2800" b="1" i="1" u="sng" dirty="0" smtClean="0"/>
              <a:t> de en </a:t>
            </a:r>
            <a:r>
              <a:rPr lang="en-US" sz="2800" b="1" i="1" u="sng" dirty="0" err="1" smtClean="0"/>
              <a:t>kolay</a:t>
            </a:r>
            <a:r>
              <a:rPr lang="en-US" sz="2800" b="1" i="1" u="sng" dirty="0" smtClean="0"/>
              <a:t> </a:t>
            </a:r>
            <a:r>
              <a:rPr lang="en-US" sz="2800" b="1" i="1" u="sng" dirty="0" err="1" smtClean="0"/>
              <a:t>yöntem</a:t>
            </a:r>
            <a:r>
              <a:rPr lang="tr-TR" sz="2800" b="1" dirty="0" smtClean="0"/>
              <a:t>;</a:t>
            </a:r>
            <a:r>
              <a:rPr lang="en-US" sz="2800" b="1" dirty="0" smtClean="0"/>
              <a:t> </a:t>
            </a:r>
            <a:endParaRPr lang="tr-TR" sz="2800" b="1" dirty="0" smtClean="0"/>
          </a:p>
          <a:p>
            <a:pPr eaLnBrk="1" hangingPunct="1"/>
            <a:endParaRPr lang="tr-TR" sz="2400" b="1" dirty="0" smtClean="0">
              <a:latin typeface="Arial" pitchFamily="34" charset="0"/>
            </a:endParaRPr>
          </a:p>
          <a:p>
            <a:pPr eaLnBrk="1" hangingPunct="1"/>
            <a:r>
              <a:rPr lang="tr-TR" sz="2400" b="1" dirty="0" smtClean="0"/>
              <a:t>Ç</a:t>
            </a:r>
            <a:r>
              <a:rPr lang="en-US" sz="2400" b="1" dirty="0" err="1" smtClean="0"/>
              <a:t>ocuğumuzun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evde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geçirdiği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zamanlarda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yemek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tüketimini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içerik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yönünden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zengin</a:t>
            </a:r>
            <a:r>
              <a:rPr lang="en-US" sz="2400" b="1" dirty="0" smtClean="0"/>
              <a:t> ve </a:t>
            </a:r>
            <a:r>
              <a:rPr lang="en-US" sz="2400" b="1" dirty="0" err="1" smtClean="0"/>
              <a:t>kalorisini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dengeli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tutmak</a:t>
            </a:r>
            <a:r>
              <a:rPr lang="en-US" sz="2400" b="1" dirty="0" smtClean="0"/>
              <a:t>, </a:t>
            </a:r>
            <a:endParaRPr lang="tr-TR" sz="2400" b="1" dirty="0" smtClean="0"/>
          </a:p>
          <a:p>
            <a:pPr eaLnBrk="1" hangingPunct="1"/>
            <a:endParaRPr lang="tr-TR" sz="2400" b="1" dirty="0" smtClean="0"/>
          </a:p>
          <a:p>
            <a:pPr eaLnBrk="1" hangingPunct="1"/>
            <a:r>
              <a:rPr lang="tr-TR" sz="2400" b="1" dirty="0" smtClean="0"/>
              <a:t>O</a:t>
            </a:r>
            <a:r>
              <a:rPr lang="en-US" sz="2400" b="1" dirty="0" err="1" smtClean="0"/>
              <a:t>kulda</a:t>
            </a:r>
            <a:r>
              <a:rPr lang="en-US" sz="2400" b="1" dirty="0" smtClean="0"/>
              <a:t> olduğu </a:t>
            </a:r>
            <a:r>
              <a:rPr lang="en-US" sz="2400" b="1" dirty="0" err="1" smtClean="0"/>
              <a:t>dönemde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okulun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sağladığı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yiyecekler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güven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teşkil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etmiyorsa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muhakkak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yanına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kendi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hazırladığımız</a:t>
            </a:r>
            <a:r>
              <a:rPr lang="en-US" sz="2400" b="1" dirty="0" smtClean="0"/>
              <a:t> beslenme </a:t>
            </a:r>
            <a:r>
              <a:rPr lang="en-US" sz="2400" b="1" dirty="0" err="1" smtClean="0"/>
              <a:t>çantasını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vermektir</a:t>
            </a:r>
            <a:r>
              <a:rPr lang="en-US" sz="2400" b="1" dirty="0" smtClean="0"/>
              <a:t>. </a:t>
            </a:r>
            <a:endParaRPr lang="tr-TR" sz="2400" b="1" dirty="0" smtClean="0"/>
          </a:p>
          <a:p>
            <a:pPr eaLnBrk="1" hangingPunct="1"/>
            <a:endParaRPr lang="tr-TR" sz="2400" b="1" dirty="0" smtClean="0">
              <a:latin typeface="Arial" pitchFamily="34" charset="0"/>
            </a:endParaRPr>
          </a:p>
          <a:p>
            <a:pPr eaLnBrk="1" hangingPunct="1"/>
            <a:r>
              <a:rPr lang="en-US" sz="2400" b="1" i="1" dirty="0" err="1" smtClean="0"/>
              <a:t>Belki</a:t>
            </a:r>
            <a:r>
              <a:rPr lang="en-US" sz="2400" b="1" i="1" dirty="0" smtClean="0"/>
              <a:t> de </a:t>
            </a:r>
            <a:r>
              <a:rPr lang="en-US" sz="2400" b="1" i="1" dirty="0" err="1" smtClean="0"/>
              <a:t>sınırlı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harçlık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vermek</a:t>
            </a:r>
            <a:r>
              <a:rPr lang="en-US" sz="2400" b="1" i="1" dirty="0" smtClean="0"/>
              <a:t> ve </a:t>
            </a:r>
            <a:r>
              <a:rPr lang="en-US" sz="2400" b="1" i="1" dirty="0" err="1" smtClean="0"/>
              <a:t>verilen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harçlığın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çocuğa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çok</a:t>
            </a:r>
            <a:r>
              <a:rPr lang="en-US" sz="2400" b="1" i="1" dirty="0" smtClean="0"/>
              <a:t> da belli </a:t>
            </a:r>
            <a:r>
              <a:rPr lang="en-US" sz="2400" b="1" i="1" dirty="0" err="1" smtClean="0"/>
              <a:t>etmeden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nerelerde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harcandığını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takip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etmektir</a:t>
            </a:r>
            <a:r>
              <a:rPr lang="en-US" sz="2400" b="1" dirty="0" smtClean="0"/>
              <a:t>.</a:t>
            </a:r>
          </a:p>
          <a:p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304800" y="0"/>
            <a:ext cx="8153400" cy="6477000"/>
          </a:xfrm>
        </p:spPr>
        <p:txBody>
          <a:bodyPr/>
          <a:lstStyle/>
          <a:p>
            <a:pPr eaLnBrk="1" hangingPunct="1"/>
            <a:endParaRPr lang="tr-TR" sz="2400" dirty="0" smtClean="0">
              <a:latin typeface="Arial" pitchFamily="34" charset="0"/>
            </a:endParaRPr>
          </a:p>
          <a:p>
            <a:pPr eaLnBrk="1" hangingPunct="1"/>
            <a:endParaRPr lang="tr-TR" sz="2400" dirty="0" smtClean="0">
              <a:latin typeface="Arial" pitchFamily="34" charset="0"/>
            </a:endParaRPr>
          </a:p>
          <a:p>
            <a:pPr eaLnBrk="1" hangingPunct="1"/>
            <a:endParaRPr lang="tr-TR" sz="2400" dirty="0" smtClean="0">
              <a:latin typeface="Arial" pitchFamily="34" charset="0"/>
            </a:endParaRPr>
          </a:p>
          <a:p>
            <a:pPr eaLnBrk="1" hangingPunct="1"/>
            <a:r>
              <a:rPr lang="en-US" sz="2400" dirty="0" err="1" smtClean="0"/>
              <a:t>Çocuklarda</a:t>
            </a:r>
            <a:r>
              <a:rPr lang="en-US" sz="2400" dirty="0" smtClean="0"/>
              <a:t> beslenme, </a:t>
            </a:r>
            <a:r>
              <a:rPr lang="en-US" sz="2400" dirty="0" err="1" smtClean="0"/>
              <a:t>çocuğun</a:t>
            </a:r>
            <a:r>
              <a:rPr lang="en-US" sz="2400" dirty="0" smtClean="0"/>
              <a:t> </a:t>
            </a:r>
            <a:endParaRPr lang="tr-TR" sz="2400" dirty="0" smtClean="0">
              <a:latin typeface="Arial" pitchFamily="34" charset="0"/>
            </a:endParaRPr>
          </a:p>
          <a:p>
            <a:pPr eaLnBrk="1" hangingPunct="1">
              <a:buFont typeface="Arial" pitchFamily="34" charset="0"/>
              <a:buNone/>
            </a:pPr>
            <a:r>
              <a:rPr lang="tr-TR" sz="2400" dirty="0" smtClean="0">
                <a:latin typeface="Arial" pitchFamily="34" charset="0"/>
              </a:rPr>
              <a:t>    </a:t>
            </a:r>
            <a:r>
              <a:rPr lang="en-US" sz="2400" dirty="0" err="1" smtClean="0"/>
              <a:t>yaşına</a:t>
            </a:r>
            <a:r>
              <a:rPr lang="en-US" sz="2400" dirty="0" smtClean="0"/>
              <a:t>, </a:t>
            </a:r>
            <a:r>
              <a:rPr lang="en-US" sz="2400" dirty="0" err="1" smtClean="0"/>
              <a:t>cinsiyetine</a:t>
            </a:r>
            <a:r>
              <a:rPr lang="en-US" sz="2400" dirty="0" smtClean="0"/>
              <a:t>, </a:t>
            </a:r>
            <a:r>
              <a:rPr lang="en-US" sz="2400" dirty="0" err="1" smtClean="0"/>
              <a:t>vücut</a:t>
            </a:r>
            <a:r>
              <a:rPr lang="en-US" sz="2400" dirty="0" smtClean="0"/>
              <a:t> </a:t>
            </a:r>
            <a:r>
              <a:rPr lang="en-US" sz="2400" dirty="0" err="1" smtClean="0"/>
              <a:t>ağırlığına</a:t>
            </a:r>
            <a:r>
              <a:rPr lang="tr-TR" sz="2400" dirty="0" smtClean="0">
                <a:latin typeface="Arial" pitchFamily="34" charset="0"/>
              </a:rPr>
              <a:t>,</a:t>
            </a:r>
          </a:p>
          <a:p>
            <a:pPr eaLnBrk="1" hangingPunct="1">
              <a:buFont typeface="Arial" pitchFamily="34" charset="0"/>
              <a:buNone/>
            </a:pPr>
            <a:r>
              <a:rPr lang="tr-TR" sz="2400" dirty="0" smtClean="0">
                <a:latin typeface="Arial" pitchFamily="34" charset="0"/>
              </a:rPr>
              <a:t>    </a:t>
            </a:r>
            <a:r>
              <a:rPr lang="en-US" sz="2400" dirty="0" err="1" smtClean="0"/>
              <a:t>fiziksel</a:t>
            </a:r>
            <a:r>
              <a:rPr lang="en-US" sz="2400" dirty="0" smtClean="0"/>
              <a:t> </a:t>
            </a:r>
            <a:r>
              <a:rPr lang="en-US" sz="2400" dirty="0" err="1" smtClean="0"/>
              <a:t>aktivitesine</a:t>
            </a:r>
            <a:r>
              <a:rPr lang="en-US" sz="2400" dirty="0" smtClean="0"/>
              <a:t> </a:t>
            </a:r>
            <a:endParaRPr lang="tr-TR" sz="2400" dirty="0" smtClean="0">
              <a:latin typeface="Arial" pitchFamily="34" charset="0"/>
            </a:endParaRPr>
          </a:p>
          <a:p>
            <a:pPr eaLnBrk="1" hangingPunct="1">
              <a:buFont typeface="Arial" pitchFamily="34" charset="0"/>
              <a:buNone/>
            </a:pPr>
            <a:r>
              <a:rPr lang="tr-TR" sz="2400" dirty="0" smtClean="0">
                <a:latin typeface="Arial" pitchFamily="34" charset="0"/>
              </a:rPr>
              <a:t>    </a:t>
            </a:r>
            <a:r>
              <a:rPr lang="en-US" sz="2400" dirty="0" err="1" smtClean="0"/>
              <a:t>göre</a:t>
            </a:r>
            <a:r>
              <a:rPr lang="en-US" sz="2400" dirty="0" smtClean="0"/>
              <a:t> </a:t>
            </a:r>
            <a:r>
              <a:rPr lang="en-US" sz="2400" dirty="0" err="1" smtClean="0"/>
              <a:t>düzenlenmelidir</a:t>
            </a:r>
            <a:r>
              <a:rPr lang="en-US" sz="2400" dirty="0" smtClean="0"/>
              <a:t>. </a:t>
            </a:r>
            <a:endParaRPr lang="tr-TR" sz="2400" dirty="0" smtClean="0"/>
          </a:p>
          <a:p>
            <a:pPr eaLnBrk="1" hangingPunct="1"/>
            <a:endParaRPr lang="tr-TR" sz="2400" dirty="0" smtClean="0">
              <a:latin typeface="Arial" pitchFamily="34" charset="0"/>
            </a:endParaRPr>
          </a:p>
          <a:p>
            <a:pPr eaLnBrk="1" hangingPunct="1"/>
            <a:r>
              <a:rPr lang="en-US" sz="2400" dirty="0" smtClean="0"/>
              <a:t>Okul </a:t>
            </a:r>
            <a:r>
              <a:rPr lang="en-US" sz="2400" dirty="0" err="1" smtClean="0"/>
              <a:t>öncesi</a:t>
            </a:r>
            <a:r>
              <a:rPr lang="en-US" sz="2400" dirty="0" smtClean="0"/>
              <a:t> </a:t>
            </a:r>
            <a:r>
              <a:rPr lang="en-US" sz="2400" dirty="0" err="1" smtClean="0"/>
              <a:t>dönemde</a:t>
            </a:r>
            <a:r>
              <a:rPr lang="en-US" sz="2400" dirty="0" smtClean="0"/>
              <a:t> </a:t>
            </a:r>
            <a:r>
              <a:rPr lang="en-US" sz="2400" dirty="0" err="1" smtClean="0"/>
              <a:t>çocuğun</a:t>
            </a:r>
            <a:r>
              <a:rPr lang="en-US" sz="2400" dirty="0" smtClean="0"/>
              <a:t> beslenme </a:t>
            </a:r>
            <a:r>
              <a:rPr lang="en-US" sz="2400" dirty="0" err="1" smtClean="0"/>
              <a:t>alışkanlıklarını</a:t>
            </a:r>
            <a:r>
              <a:rPr lang="en-US" sz="2400" dirty="0" smtClean="0"/>
              <a:t> aile </a:t>
            </a:r>
            <a:r>
              <a:rPr lang="en-US" sz="2400" dirty="0" err="1" smtClean="0"/>
              <a:t>düzenlerken</a:t>
            </a:r>
            <a:r>
              <a:rPr lang="en-US" sz="2400" b="1" dirty="0" smtClean="0"/>
              <a:t>, ilkokul çağında ise </a:t>
            </a:r>
            <a:r>
              <a:rPr lang="en-US" sz="2400" b="1" dirty="0" err="1" smtClean="0"/>
              <a:t>daha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çok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arkadaşlar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reklamlar</a:t>
            </a:r>
            <a:r>
              <a:rPr lang="en-US" sz="2400" b="1" dirty="0" smtClean="0"/>
              <a:t> ve </a:t>
            </a:r>
            <a:r>
              <a:rPr lang="en-US" sz="2400" b="1" dirty="0" err="1" smtClean="0"/>
              <a:t>öğretmenler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etkilemektedir</a:t>
            </a:r>
            <a:r>
              <a:rPr lang="en-US" sz="2400" dirty="0" smtClean="0"/>
              <a:t>. </a:t>
            </a:r>
            <a:endParaRPr lang="tr-TR" sz="2400" dirty="0" smtClean="0"/>
          </a:p>
          <a:p>
            <a:pPr eaLnBrk="1" hangingPunct="1"/>
            <a:endParaRPr lang="tr-TR" sz="2400" dirty="0" smtClean="0">
              <a:latin typeface="Arial" pitchFamily="34" charset="0"/>
            </a:endParaRPr>
          </a:p>
          <a:p>
            <a:pPr eaLnBrk="1" hangingPunct="1"/>
            <a:r>
              <a:rPr lang="en-US" sz="2400" dirty="0" smtClean="0"/>
              <a:t> </a:t>
            </a:r>
          </a:p>
        </p:txBody>
      </p:sp>
      <p:pic>
        <p:nvPicPr>
          <p:cNvPr id="15364" name="Picture 5" descr="780825_det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685800"/>
            <a:ext cx="3352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sz="quarter" idx="1"/>
          </p:nvPr>
        </p:nvSpPr>
        <p:spPr>
          <a:xfrm>
            <a:off x="152400" y="228600"/>
            <a:ext cx="8534400" cy="6400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endParaRPr lang="tr-TR" sz="2800" dirty="0" smtClean="0">
              <a:solidFill>
                <a:srgbClr val="FF0000"/>
              </a:solidFill>
              <a:latin typeface="Arial" pitchFamily="34" charset="0"/>
            </a:endParaRPr>
          </a:p>
          <a:p>
            <a:pPr eaLnBrk="1" hangingPunct="1"/>
            <a:r>
              <a:rPr lang="en-US" sz="2800" dirty="0" err="1" smtClean="0">
                <a:solidFill>
                  <a:srgbClr val="FF0000"/>
                </a:solidFill>
              </a:rPr>
              <a:t>Özellikle</a:t>
            </a:r>
            <a:r>
              <a:rPr lang="en-US" sz="2800" dirty="0" smtClean="0">
                <a:solidFill>
                  <a:srgbClr val="FF0000"/>
                </a:solidFill>
              </a:rPr>
              <a:t> de</a:t>
            </a:r>
            <a:r>
              <a:rPr lang="en-US" sz="2800" dirty="0" smtClean="0"/>
              <a:t>, </a:t>
            </a:r>
            <a:r>
              <a:rPr lang="en-US" sz="2800" u="sng" dirty="0" err="1" smtClean="0"/>
              <a:t>annenin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çalıştığı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durumlarda</a:t>
            </a:r>
            <a:r>
              <a:rPr lang="en-US" sz="2800" dirty="0" smtClean="0"/>
              <a:t>,</a:t>
            </a:r>
            <a:r>
              <a:rPr lang="tr-TR" sz="2800" dirty="0" smtClean="0"/>
              <a:t> </a:t>
            </a:r>
            <a:r>
              <a:rPr lang="en-US" sz="2800" dirty="0" smtClean="0"/>
              <a:t>çocuklar okul </a:t>
            </a:r>
            <a:r>
              <a:rPr lang="en-US" sz="2800" dirty="0" err="1" smtClean="0"/>
              <a:t>çıkışı</a:t>
            </a:r>
            <a:r>
              <a:rPr lang="en-US" sz="2800" dirty="0" smtClean="0"/>
              <a:t> </a:t>
            </a:r>
            <a:r>
              <a:rPr lang="en-US" sz="2800" dirty="0" err="1" smtClean="0"/>
              <a:t>çevrede</a:t>
            </a:r>
            <a:r>
              <a:rPr lang="en-US" sz="2800" dirty="0" smtClean="0"/>
              <a:t> </a:t>
            </a:r>
            <a:r>
              <a:rPr lang="en-US" sz="2800" dirty="0" err="1" smtClean="0"/>
              <a:t>bulunan</a:t>
            </a:r>
            <a:r>
              <a:rPr lang="en-US" sz="2800" dirty="0" smtClean="0"/>
              <a:t> </a:t>
            </a:r>
            <a:r>
              <a:rPr lang="en-US" sz="2800" dirty="0" err="1" smtClean="0"/>
              <a:t>satıcılardan</a:t>
            </a:r>
            <a:r>
              <a:rPr lang="tr-TR" sz="2800" dirty="0" smtClean="0"/>
              <a:t> </a:t>
            </a:r>
          </a:p>
          <a:p>
            <a:endParaRPr lang="tr-TR" sz="2800" dirty="0" smtClean="0"/>
          </a:p>
          <a:p>
            <a:r>
              <a:rPr lang="en-US" sz="2800" b="1" dirty="0" smtClean="0"/>
              <a:t>simit, </a:t>
            </a:r>
            <a:r>
              <a:rPr lang="en-US" sz="2800" b="1" dirty="0" err="1" smtClean="0"/>
              <a:t>sandviç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pamuk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helva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tatlı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patlamış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mısır</a:t>
            </a:r>
            <a:r>
              <a:rPr lang="en-US" sz="2800" b="1" dirty="0" smtClean="0"/>
              <a:t> </a:t>
            </a:r>
            <a:r>
              <a:rPr lang="en-US" sz="2800" dirty="0" smtClean="0"/>
              <a:t>gibi </a:t>
            </a:r>
            <a:r>
              <a:rPr lang="en-US" sz="2800" dirty="0" err="1" smtClean="0"/>
              <a:t>yiyecekler</a:t>
            </a:r>
            <a:r>
              <a:rPr lang="en-US" sz="2800" dirty="0" smtClean="0"/>
              <a:t> </a:t>
            </a:r>
            <a:r>
              <a:rPr lang="en-US" sz="2800" dirty="0" err="1" smtClean="0"/>
              <a:t>alarak</a:t>
            </a:r>
            <a:r>
              <a:rPr lang="en-US" sz="2800" dirty="0" smtClean="0"/>
              <a:t> </a:t>
            </a:r>
            <a:r>
              <a:rPr lang="en-US" sz="2800" b="1" dirty="0" err="1" smtClean="0"/>
              <a:t>veya</a:t>
            </a:r>
            <a:r>
              <a:rPr lang="en-US" sz="2800" b="1" dirty="0" smtClean="0"/>
              <a:t> </a:t>
            </a:r>
            <a:endParaRPr lang="tr-TR" sz="2800" b="1" dirty="0" smtClean="0"/>
          </a:p>
          <a:p>
            <a:endParaRPr lang="tr-TR" sz="2800" b="1" dirty="0" smtClean="0"/>
          </a:p>
          <a:p>
            <a:r>
              <a:rPr lang="en-US" sz="2800" b="1" dirty="0" err="1" smtClean="0"/>
              <a:t>evde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kendi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kendine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gelişigüzel</a:t>
            </a:r>
            <a:r>
              <a:rPr lang="en-US" sz="2800" b="1" dirty="0" smtClean="0"/>
              <a:t> yiyecek </a:t>
            </a:r>
            <a:r>
              <a:rPr lang="en-US" sz="2800" b="1" dirty="0" err="1" smtClean="0"/>
              <a:t>hazırlama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sonucu</a:t>
            </a:r>
            <a:r>
              <a:rPr lang="en-US" sz="2800" b="1" dirty="0" smtClean="0"/>
              <a:t> yanlış beslenme alışkanlıkları </a:t>
            </a:r>
            <a:r>
              <a:rPr lang="en-US" sz="2800" dirty="0" err="1" smtClean="0"/>
              <a:t>edinmektedir</a:t>
            </a:r>
            <a:r>
              <a:rPr lang="en-US" sz="2800" dirty="0" smtClean="0"/>
              <a:t>. </a:t>
            </a:r>
            <a:endParaRPr lang="tr-TR" sz="2800" dirty="0" smtClean="0"/>
          </a:p>
          <a:p>
            <a:endParaRPr lang="tr-TR" sz="2800" dirty="0" smtClean="0"/>
          </a:p>
          <a:p>
            <a:r>
              <a:rPr lang="en-US" sz="2800" dirty="0" err="1" smtClean="0"/>
              <a:t>Oysaki</a:t>
            </a:r>
            <a:r>
              <a:rPr lang="en-US" sz="2800" dirty="0" smtClean="0"/>
              <a:t> çocuk eve </a:t>
            </a:r>
            <a:r>
              <a:rPr lang="en-US" sz="2800" dirty="0" err="1" smtClean="0"/>
              <a:t>gittiğinde</a:t>
            </a:r>
            <a:r>
              <a:rPr lang="en-US" sz="2800" dirty="0" smtClean="0"/>
              <a:t> </a:t>
            </a:r>
            <a:r>
              <a:rPr lang="en-US" sz="2800" dirty="0" err="1" smtClean="0"/>
              <a:t>yalnız</a:t>
            </a:r>
            <a:r>
              <a:rPr lang="en-US" sz="2800" dirty="0" smtClean="0"/>
              <a:t> da </a:t>
            </a:r>
            <a:r>
              <a:rPr lang="en-US" sz="2800" dirty="0" err="1" smtClean="0"/>
              <a:t>olsa</a:t>
            </a:r>
            <a:r>
              <a:rPr lang="en-US" sz="2800" dirty="0" smtClean="0"/>
              <a:t> </a:t>
            </a:r>
            <a:r>
              <a:rPr lang="en-US" sz="2800" dirty="0" err="1" smtClean="0"/>
              <a:t>kendisine</a:t>
            </a:r>
            <a:r>
              <a:rPr lang="en-US" sz="2800" dirty="0" smtClean="0"/>
              <a:t> </a:t>
            </a:r>
            <a:r>
              <a:rPr lang="en-US" sz="2800" dirty="0" err="1" smtClean="0"/>
              <a:t>daha</a:t>
            </a:r>
            <a:r>
              <a:rPr lang="en-US" sz="2800" dirty="0" smtClean="0"/>
              <a:t> </a:t>
            </a:r>
            <a:r>
              <a:rPr lang="en-US" sz="2800" i="1" u="sng" dirty="0" err="1" smtClean="0">
                <a:solidFill>
                  <a:srgbClr val="FF0000"/>
                </a:solidFill>
              </a:rPr>
              <a:t>önceden</a:t>
            </a:r>
            <a:r>
              <a:rPr lang="en-US" sz="2800" i="1" u="sng" dirty="0" smtClean="0">
                <a:solidFill>
                  <a:srgbClr val="FF0000"/>
                </a:solidFill>
              </a:rPr>
              <a:t> </a:t>
            </a:r>
            <a:r>
              <a:rPr lang="en-US" sz="2800" i="1" u="sng" dirty="0" err="1" smtClean="0">
                <a:solidFill>
                  <a:srgbClr val="FF0000"/>
                </a:solidFill>
              </a:rPr>
              <a:t>hazırlanan</a:t>
            </a:r>
            <a:r>
              <a:rPr lang="en-US" sz="2800" i="1" u="sng" dirty="0" smtClean="0">
                <a:solidFill>
                  <a:srgbClr val="FF0000"/>
                </a:solidFill>
              </a:rPr>
              <a:t> </a:t>
            </a:r>
            <a:r>
              <a:rPr lang="en-US" sz="2800" i="1" u="sng" dirty="0" err="1" smtClean="0">
                <a:solidFill>
                  <a:srgbClr val="FF0000"/>
                </a:solidFill>
              </a:rPr>
              <a:t>yemekleri</a:t>
            </a:r>
            <a:r>
              <a:rPr lang="en-US" sz="2800" i="1" u="sng" dirty="0" smtClean="0">
                <a:solidFill>
                  <a:srgbClr val="FF0000"/>
                </a:solidFill>
              </a:rPr>
              <a:t> </a:t>
            </a:r>
            <a:r>
              <a:rPr lang="en-US" sz="2800" i="1" u="sng" dirty="0" err="1" smtClean="0">
                <a:solidFill>
                  <a:srgbClr val="FF0000"/>
                </a:solidFill>
              </a:rPr>
              <a:t>yemesinin</a:t>
            </a:r>
            <a:r>
              <a:rPr lang="en-US" sz="2800" i="1" u="sng" dirty="0" smtClean="0">
                <a:solidFill>
                  <a:srgbClr val="FF0000"/>
                </a:solidFill>
              </a:rPr>
              <a:t> </a:t>
            </a:r>
            <a:r>
              <a:rPr lang="en-US" sz="2800" i="1" u="sng" dirty="0" err="1" smtClean="0">
                <a:solidFill>
                  <a:srgbClr val="FF0000"/>
                </a:solidFill>
              </a:rPr>
              <a:t>çok</a:t>
            </a:r>
            <a:r>
              <a:rPr lang="en-US" sz="2800" i="1" u="sng" dirty="0" smtClean="0">
                <a:solidFill>
                  <a:srgbClr val="FF0000"/>
                </a:solidFill>
              </a:rPr>
              <a:t> </a:t>
            </a:r>
            <a:r>
              <a:rPr lang="en-US" sz="2800" i="1" u="sng" dirty="0" err="1" smtClean="0">
                <a:solidFill>
                  <a:srgbClr val="FF0000"/>
                </a:solidFill>
              </a:rPr>
              <a:t>daha</a:t>
            </a:r>
            <a:r>
              <a:rPr lang="en-US" sz="2800" i="1" u="sng" dirty="0" smtClean="0">
                <a:solidFill>
                  <a:srgbClr val="FF0000"/>
                </a:solidFill>
              </a:rPr>
              <a:t> doğru olduğu </a:t>
            </a:r>
            <a:r>
              <a:rPr lang="en-US" sz="2800" i="1" u="sng" dirty="0" err="1" smtClean="0">
                <a:solidFill>
                  <a:srgbClr val="FF0000"/>
                </a:solidFill>
              </a:rPr>
              <a:t>kuralına</a:t>
            </a:r>
            <a:r>
              <a:rPr lang="en-US" sz="2800" i="1" u="sng" dirty="0" smtClean="0">
                <a:solidFill>
                  <a:srgbClr val="FF0000"/>
                </a:solidFill>
              </a:rPr>
              <a:t> </a:t>
            </a:r>
            <a:r>
              <a:rPr lang="en-US" sz="2800" i="1" u="sng" dirty="0" err="1" smtClean="0">
                <a:solidFill>
                  <a:srgbClr val="FF0000"/>
                </a:solidFill>
              </a:rPr>
              <a:t>uymasının</a:t>
            </a:r>
            <a:r>
              <a:rPr lang="en-US" sz="2800" i="1" u="sng" dirty="0" smtClean="0">
                <a:solidFill>
                  <a:srgbClr val="FF0000"/>
                </a:solidFill>
              </a:rPr>
              <a:t> </a:t>
            </a:r>
            <a:r>
              <a:rPr lang="en-US" sz="2800" i="1" u="sng" dirty="0" err="1" smtClean="0">
                <a:solidFill>
                  <a:srgbClr val="FF0000"/>
                </a:solidFill>
              </a:rPr>
              <a:t>şart</a:t>
            </a:r>
            <a:r>
              <a:rPr lang="en-US" sz="2800" i="1" u="sng" dirty="0" smtClean="0">
                <a:solidFill>
                  <a:srgbClr val="FF0000"/>
                </a:solidFill>
              </a:rPr>
              <a:t> </a:t>
            </a:r>
            <a:r>
              <a:rPr lang="en-US" sz="2800" i="1" u="sng" dirty="0" err="1" smtClean="0">
                <a:solidFill>
                  <a:srgbClr val="FF0000"/>
                </a:solidFill>
              </a:rPr>
              <a:t>olduğunu</a:t>
            </a:r>
            <a:r>
              <a:rPr lang="en-US" sz="2800" i="1" u="sng" dirty="0" smtClean="0">
                <a:solidFill>
                  <a:srgbClr val="FF0000"/>
                </a:solidFill>
              </a:rPr>
              <a:t> </a:t>
            </a:r>
            <a:r>
              <a:rPr lang="en-US" sz="2800" i="1" u="sng" dirty="0" err="1" smtClean="0">
                <a:solidFill>
                  <a:srgbClr val="FF0000"/>
                </a:solidFill>
              </a:rPr>
              <a:t>bilse</a:t>
            </a:r>
            <a:r>
              <a:rPr lang="en-US" sz="2800" i="1" u="sng" dirty="0" smtClean="0">
                <a:solidFill>
                  <a:srgbClr val="FF0000"/>
                </a:solidFill>
              </a:rPr>
              <a:t>, yanlış </a:t>
            </a:r>
            <a:r>
              <a:rPr lang="en-US" sz="2800" i="1" u="sng" dirty="0" err="1" smtClean="0">
                <a:solidFill>
                  <a:srgbClr val="FF0000"/>
                </a:solidFill>
              </a:rPr>
              <a:t>yiyeceklere</a:t>
            </a:r>
            <a:r>
              <a:rPr lang="en-US" sz="2800" i="1" u="sng" dirty="0" smtClean="0">
                <a:solidFill>
                  <a:srgbClr val="FF0000"/>
                </a:solidFill>
              </a:rPr>
              <a:t> </a:t>
            </a:r>
            <a:r>
              <a:rPr lang="en-US" sz="2800" i="1" u="sng" dirty="0" err="1" smtClean="0">
                <a:solidFill>
                  <a:srgbClr val="FF0000"/>
                </a:solidFill>
              </a:rPr>
              <a:t>yönelmeyecektir</a:t>
            </a:r>
            <a:r>
              <a:rPr lang="en-US" sz="2800" dirty="0" smtClean="0"/>
              <a:t>. </a:t>
            </a:r>
            <a:endParaRPr lang="tr-TR" sz="2800" dirty="0" smtClean="0"/>
          </a:p>
          <a:p>
            <a:pPr eaLnBrk="1" hangingPunct="1"/>
            <a:endParaRPr lang="tr-T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17411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800" dirty="0" err="1" smtClean="0"/>
              <a:t>Gelişimi</a:t>
            </a:r>
            <a:r>
              <a:rPr lang="en-US" sz="2800" dirty="0" smtClean="0"/>
              <a:t> ve </a:t>
            </a:r>
            <a:r>
              <a:rPr lang="en-US" sz="2800" dirty="0" err="1" smtClean="0"/>
              <a:t>harcadığı</a:t>
            </a:r>
            <a:r>
              <a:rPr lang="en-US" sz="2800" dirty="0" smtClean="0"/>
              <a:t> </a:t>
            </a:r>
            <a:r>
              <a:rPr lang="en-US" sz="2800" dirty="0" err="1" smtClean="0"/>
              <a:t>enerjiyi</a:t>
            </a:r>
            <a:r>
              <a:rPr lang="en-US" sz="2800" dirty="0" smtClean="0"/>
              <a:t> </a:t>
            </a:r>
            <a:endParaRPr lang="tr-TR" sz="2800" dirty="0" smtClean="0">
              <a:latin typeface="Arial" pitchFamily="34" charset="0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sz="2800" dirty="0" err="1" smtClean="0"/>
              <a:t>karşılayabilmesi</a:t>
            </a:r>
            <a:r>
              <a:rPr lang="en-US" sz="2800" dirty="0" smtClean="0"/>
              <a:t> için, çocuk </a:t>
            </a:r>
            <a:endParaRPr lang="tr-TR" sz="2800" dirty="0" smtClean="0">
              <a:latin typeface="Arial" pitchFamily="34" charset="0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sz="2800" dirty="0" err="1" smtClean="0"/>
              <a:t>yeteri</a:t>
            </a:r>
            <a:r>
              <a:rPr lang="en-US" sz="2800" dirty="0" smtClean="0"/>
              <a:t> </a:t>
            </a:r>
            <a:r>
              <a:rPr lang="en-US" sz="2800" dirty="0" err="1" smtClean="0"/>
              <a:t>kadar</a:t>
            </a:r>
            <a:r>
              <a:rPr lang="en-US" sz="2800" dirty="0" smtClean="0"/>
              <a:t> </a:t>
            </a:r>
            <a:r>
              <a:rPr lang="en-US" sz="2800" dirty="0" err="1" smtClean="0"/>
              <a:t>beslenemiyorsa</a:t>
            </a:r>
            <a:r>
              <a:rPr lang="en-US" sz="2800" dirty="0" smtClean="0"/>
              <a:t> </a:t>
            </a:r>
            <a:endParaRPr lang="tr-TR" sz="2800" dirty="0" smtClean="0">
              <a:latin typeface="Arial" pitchFamily="34" charset="0"/>
            </a:endParaRPr>
          </a:p>
          <a:p>
            <a:pPr eaLnBrk="1" hangingPunct="1">
              <a:buFont typeface="Arial" pitchFamily="34" charset="0"/>
              <a:buNone/>
            </a:pPr>
            <a:r>
              <a:rPr lang="tr-TR" sz="2800" dirty="0" smtClean="0">
                <a:latin typeface="Arial" pitchFamily="34" charset="0"/>
              </a:rPr>
              <a:t>s</a:t>
            </a:r>
            <a:r>
              <a:rPr lang="en-US" sz="2800" dirty="0" err="1" smtClean="0"/>
              <a:t>aydığımız</a:t>
            </a:r>
            <a:r>
              <a:rPr lang="tr-TR" sz="2800" dirty="0" smtClean="0">
                <a:latin typeface="Arial" pitchFamily="34" charset="0"/>
              </a:rPr>
              <a:t> </a:t>
            </a:r>
            <a:r>
              <a:rPr lang="en-US" sz="2800" dirty="0" smtClean="0"/>
              <a:t>bu yanlış </a:t>
            </a:r>
            <a:r>
              <a:rPr lang="en-US" sz="2800" dirty="0" err="1" smtClean="0"/>
              <a:t>besinlere</a:t>
            </a:r>
            <a:r>
              <a:rPr lang="en-US" sz="2800" dirty="0" smtClean="0"/>
              <a:t> </a:t>
            </a:r>
            <a:endParaRPr lang="tr-TR" sz="2800" dirty="0" smtClean="0">
              <a:latin typeface="Arial" pitchFamily="34" charset="0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sz="2800" dirty="0" err="1" smtClean="0"/>
              <a:t>yönelmesi</a:t>
            </a:r>
            <a:r>
              <a:rPr lang="en-US" sz="2800" dirty="0" smtClean="0"/>
              <a:t> </a:t>
            </a:r>
            <a:r>
              <a:rPr lang="en-US" sz="2800" dirty="0" err="1" smtClean="0"/>
              <a:t>kaçınılmazdır</a:t>
            </a:r>
            <a:r>
              <a:rPr lang="en-US" sz="2800" dirty="0" smtClean="0"/>
              <a:t>. </a:t>
            </a:r>
            <a:endParaRPr lang="tr-TR" sz="2800" dirty="0" smtClean="0">
              <a:latin typeface="Arial" pitchFamily="34" charset="0"/>
            </a:endParaRPr>
          </a:p>
          <a:p>
            <a:pPr eaLnBrk="1" hangingPunct="1">
              <a:buFont typeface="Arial" pitchFamily="34" charset="0"/>
              <a:buNone/>
            </a:pPr>
            <a:endParaRPr lang="tr-TR" sz="2800" dirty="0" smtClean="0">
              <a:latin typeface="Arial" pitchFamily="34" charset="0"/>
            </a:endParaRPr>
          </a:p>
          <a:p>
            <a:pPr eaLnBrk="1" hangingPunct="1">
              <a:buFont typeface="Arial" pitchFamily="34" charset="0"/>
              <a:buNone/>
            </a:pPr>
            <a:r>
              <a:rPr lang="tr-TR" sz="2800" dirty="0" smtClean="0">
                <a:latin typeface="Arial" pitchFamily="34" charset="0"/>
              </a:rPr>
              <a:t>   </a:t>
            </a:r>
            <a:r>
              <a:rPr lang="en-US" sz="2800" dirty="0" smtClean="0"/>
              <a:t>Bu</a:t>
            </a:r>
            <a:r>
              <a:rPr lang="tr-TR" sz="2800" dirty="0" smtClean="0">
                <a:latin typeface="Arial" pitchFamily="34" charset="0"/>
              </a:rPr>
              <a:t> </a:t>
            </a:r>
            <a:r>
              <a:rPr lang="en-US" sz="2800" dirty="0" err="1" smtClean="0"/>
              <a:t>nedenle,çocuğu</a:t>
            </a:r>
            <a:r>
              <a:rPr lang="tr-TR" sz="2800" dirty="0" smtClean="0"/>
              <a:t>n </a:t>
            </a:r>
            <a:r>
              <a:rPr lang="en-US" sz="2800" dirty="0" err="1" smtClean="0"/>
              <a:t>beslenmesinin</a:t>
            </a:r>
            <a:r>
              <a:rPr lang="en-US" sz="2800" dirty="0" smtClean="0"/>
              <a:t> </a:t>
            </a:r>
            <a:r>
              <a:rPr lang="en-US" sz="2800" dirty="0" err="1" smtClean="0"/>
              <a:t>yeterli</a:t>
            </a:r>
            <a:r>
              <a:rPr lang="en-US" sz="2800" dirty="0" smtClean="0"/>
              <a:t> </a:t>
            </a:r>
            <a:r>
              <a:rPr lang="en-US" sz="2800" dirty="0" err="1" smtClean="0"/>
              <a:t>olup</a:t>
            </a:r>
            <a:r>
              <a:rPr lang="tr-TR" sz="2800" dirty="0" smtClean="0">
                <a:latin typeface="Arial" pitchFamily="34" charset="0"/>
              </a:rPr>
              <a:t> </a:t>
            </a:r>
            <a:r>
              <a:rPr lang="en-US" sz="2800" dirty="0" err="1" smtClean="0"/>
              <a:t>olmadığı</a:t>
            </a:r>
            <a:r>
              <a:rPr lang="en-US" sz="2800" dirty="0" smtClean="0"/>
              <a:t> </a:t>
            </a:r>
            <a:r>
              <a:rPr lang="tr-TR" sz="2800" dirty="0" smtClean="0">
                <a:latin typeface="Arial" pitchFamily="34" charset="0"/>
              </a:rPr>
              <a:t>bir </a:t>
            </a:r>
            <a:r>
              <a:rPr lang="tr-TR" sz="2800" b="1" dirty="0" smtClean="0">
                <a:latin typeface="Arial" pitchFamily="34" charset="0"/>
              </a:rPr>
              <a:t>Çocuk Hekimi </a:t>
            </a:r>
            <a:r>
              <a:rPr lang="tr-TR" sz="2800" dirty="0" smtClean="0">
                <a:latin typeface="Arial" pitchFamily="34" charset="0"/>
              </a:rPr>
              <a:t>, </a:t>
            </a:r>
            <a:r>
              <a:rPr lang="tr-TR" sz="2800" b="1" dirty="0" smtClean="0">
                <a:latin typeface="Arial" pitchFamily="34" charset="0"/>
              </a:rPr>
              <a:t>Diyetisyen, Psikolog </a:t>
            </a:r>
            <a:r>
              <a:rPr lang="tr-TR" sz="2800" b="1" dirty="0" err="1" smtClean="0">
                <a:latin typeface="Arial" pitchFamily="34" charset="0"/>
              </a:rPr>
              <a:t>vb</a:t>
            </a:r>
            <a:r>
              <a:rPr lang="tr-TR" sz="2800" b="1" dirty="0" smtClean="0">
                <a:latin typeface="Arial" pitchFamily="34" charset="0"/>
              </a:rPr>
              <a:t> </a:t>
            </a:r>
            <a:r>
              <a:rPr lang="en-US" sz="2800" dirty="0" smtClean="0"/>
              <a:t>tarafından </a:t>
            </a:r>
            <a:r>
              <a:rPr lang="en-US" sz="2800" dirty="0" err="1" smtClean="0"/>
              <a:t>mutlaka</a:t>
            </a:r>
            <a:r>
              <a:rPr lang="en-US" sz="2800" dirty="0" smtClean="0"/>
              <a:t> </a:t>
            </a:r>
            <a:r>
              <a:rPr lang="en-US" sz="2800" dirty="0" err="1" smtClean="0"/>
              <a:t>takip</a:t>
            </a:r>
            <a:r>
              <a:rPr lang="en-US" sz="2800" dirty="0" smtClean="0"/>
              <a:t> </a:t>
            </a:r>
            <a:r>
              <a:rPr lang="en-US" sz="2800" dirty="0" err="1" smtClean="0"/>
              <a:t>edilmelidir</a:t>
            </a:r>
            <a:endParaRPr lang="en-US" sz="2800" dirty="0" smtClean="0"/>
          </a:p>
          <a:p>
            <a:endParaRPr lang="tr-TR" sz="2800" dirty="0" smtClean="0"/>
          </a:p>
        </p:txBody>
      </p:sp>
      <p:pic>
        <p:nvPicPr>
          <p:cNvPr id="17412" name="Picture 4" descr="551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762000"/>
            <a:ext cx="3200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6"/>
          <p:cNvSpPr>
            <a:spLocks noGrp="1"/>
          </p:cNvSpPr>
          <p:nvPr>
            <p:ph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sz="2800" b="1" smtClean="0">
                <a:latin typeface="Arial" pitchFamily="34" charset="0"/>
              </a:rPr>
              <a:t>1. GRUP</a:t>
            </a:r>
            <a:r>
              <a:rPr lang="tr-TR" sz="2800" smtClean="0">
                <a:latin typeface="Arial" pitchFamily="34" charset="0"/>
              </a:rPr>
              <a:t> 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tr-TR" sz="2800" smtClean="0">
                <a:latin typeface="Arial" pitchFamily="34" charset="0"/>
              </a:rPr>
              <a:t>	Süt,yoğurt,peynir,ayran,sütlü tatlılar gibi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tr-TR" sz="2800" smtClean="0">
                <a:latin typeface="Arial" pitchFamily="34" charset="0"/>
              </a:rPr>
              <a:t>    süt ürünleri</a:t>
            </a:r>
            <a:br>
              <a:rPr lang="tr-TR" sz="2800" smtClean="0">
                <a:latin typeface="Arial" pitchFamily="34" charset="0"/>
              </a:rPr>
            </a:br>
            <a:r>
              <a:rPr lang="tr-TR" sz="2800" smtClean="0">
                <a:latin typeface="Arial" pitchFamily="34" charset="0"/>
              </a:rPr>
              <a:t>Okul çağı çocuğu günde </a:t>
            </a:r>
            <a:r>
              <a:rPr lang="tr-TR" sz="2800" b="1" smtClean="0">
                <a:latin typeface="Arial" pitchFamily="34" charset="0"/>
              </a:rPr>
              <a:t>3-4 </a:t>
            </a:r>
            <a:r>
              <a:rPr lang="tr-TR" sz="2800" smtClean="0">
                <a:latin typeface="Arial" pitchFamily="34" charset="0"/>
              </a:rPr>
              <a:t>porsiyon süt grubundan almalıdır.</a:t>
            </a:r>
            <a:br>
              <a:rPr lang="tr-TR" sz="2800" smtClean="0">
                <a:latin typeface="Arial" pitchFamily="34" charset="0"/>
              </a:rPr>
            </a:br>
            <a:endParaRPr lang="tr-TR" sz="2800" smtClean="0">
              <a:latin typeface="Arial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tr-TR" sz="2800" smtClean="0">
                <a:latin typeface="Arial" pitchFamily="34" charset="0"/>
              </a:rPr>
              <a:t>	1 porsiyon miktarları 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tr-TR" sz="2800" smtClean="0">
                <a:latin typeface="Arial" pitchFamily="34" charset="0"/>
              </a:rPr>
              <a:t>	-1 su bardağı süt</a:t>
            </a:r>
            <a:br>
              <a:rPr lang="tr-TR" sz="2800" smtClean="0">
                <a:latin typeface="Arial" pitchFamily="34" charset="0"/>
              </a:rPr>
            </a:br>
            <a:r>
              <a:rPr lang="tr-TR" sz="2800" smtClean="0">
                <a:latin typeface="Arial" pitchFamily="34" charset="0"/>
              </a:rPr>
              <a:t>-1 dilim beyaz peynir</a:t>
            </a:r>
            <a:br>
              <a:rPr lang="tr-TR" sz="2800" smtClean="0">
                <a:latin typeface="Arial" pitchFamily="34" charset="0"/>
              </a:rPr>
            </a:br>
            <a:r>
              <a:rPr lang="tr-TR" sz="2800" smtClean="0">
                <a:latin typeface="Arial" pitchFamily="34" charset="0"/>
              </a:rPr>
              <a:t>-1 kase yoğurt</a:t>
            </a:r>
            <a:br>
              <a:rPr lang="tr-TR" sz="2800" smtClean="0">
                <a:latin typeface="Arial" pitchFamily="34" charset="0"/>
              </a:rPr>
            </a:br>
            <a:endParaRPr lang="tr-TR" sz="2800" smtClean="0">
              <a:latin typeface="Arial" pitchFamily="34" charset="0"/>
            </a:endParaRPr>
          </a:p>
        </p:txBody>
      </p:sp>
      <p:sp>
        <p:nvSpPr>
          <p:cNvPr id="19459" name="Rectangle 7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3200" b="1" dirty="0" smtClean="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tr-TR" sz="3200" b="1" dirty="0" smtClean="0">
                <a:solidFill>
                  <a:srgbClr val="000000"/>
                </a:solidFill>
                <a:latin typeface="Arial" pitchFamily="34" charset="0"/>
              </a:rPr>
            </a:br>
            <a:r>
              <a:rPr lang="tr-TR" sz="3200" b="1" dirty="0" smtClean="0">
                <a:solidFill>
                  <a:srgbClr val="993300"/>
                </a:solidFill>
                <a:latin typeface="Arial" pitchFamily="34" charset="0"/>
              </a:rPr>
              <a:t>BESİN GRUPLARINA GÖRE GÜNLÜK</a:t>
            </a:r>
            <a:br>
              <a:rPr lang="tr-TR" sz="3200" b="1" dirty="0" smtClean="0">
                <a:solidFill>
                  <a:srgbClr val="993300"/>
                </a:solidFill>
                <a:latin typeface="Arial" pitchFamily="34" charset="0"/>
              </a:rPr>
            </a:br>
            <a:r>
              <a:rPr lang="tr-TR" sz="3200" b="1" dirty="0" smtClean="0">
                <a:solidFill>
                  <a:srgbClr val="993300"/>
                </a:solidFill>
                <a:latin typeface="Arial" pitchFamily="34" charset="0"/>
              </a:rPr>
              <a:t>YENİLMESİ GEREKEN YİYECEKLER</a:t>
            </a:r>
            <a:r>
              <a:rPr lang="tr-TR" sz="3200" b="1" dirty="0" smtClean="0">
                <a:solidFill>
                  <a:srgbClr val="993300"/>
                </a:solidFill>
                <a:latin typeface="Tahoma Tur"/>
              </a:rPr>
              <a:t/>
            </a:r>
            <a:br>
              <a:rPr lang="tr-TR" sz="3200" b="1" dirty="0" smtClean="0">
                <a:solidFill>
                  <a:srgbClr val="993300"/>
                </a:solidFill>
                <a:latin typeface="Tahoma Tur"/>
              </a:rPr>
            </a:br>
            <a:endParaRPr lang="tr-TR" sz="3200" b="1" dirty="0" smtClean="0">
              <a:solidFill>
                <a:srgbClr val="993300"/>
              </a:solidFill>
              <a:latin typeface="Tahoma Tur"/>
            </a:endParaRPr>
          </a:p>
        </p:txBody>
      </p:sp>
      <p:pic>
        <p:nvPicPr>
          <p:cNvPr id="19461" name="Picture 10" descr="sut%20urunleri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962400"/>
            <a:ext cx="3733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21507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tr-TR" sz="2400" b="1" dirty="0" smtClean="0">
                <a:latin typeface="Arial" pitchFamily="34" charset="0"/>
              </a:rPr>
              <a:t>2. GRUP</a:t>
            </a:r>
            <a:r>
              <a:rPr lang="tr-TR" sz="2400" dirty="0" smtClean="0">
                <a:latin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</a:rPr>
              <a:t>Et,tavuk,balık,yumurta</a:t>
            </a:r>
            <a:r>
              <a:rPr lang="tr-TR" sz="2400" dirty="0" smtClean="0">
                <a:latin typeface="Arial" pitchFamily="34" charset="0"/>
              </a:rPr>
              <a:t>, </a:t>
            </a:r>
            <a:r>
              <a:rPr lang="tr-TR" sz="2400" dirty="0" err="1" smtClean="0">
                <a:latin typeface="Arial" pitchFamily="34" charset="0"/>
              </a:rPr>
              <a:t>kurubaklagiller</a:t>
            </a:r>
            <a:endParaRPr lang="tr-TR" sz="2400" dirty="0">
              <a:latin typeface="Arial" pitchFamily="34" charset="0"/>
            </a:endParaRPr>
          </a:p>
          <a:p>
            <a:pPr marL="0" indent="0">
              <a:lnSpc>
                <a:spcPct val="80000"/>
              </a:lnSpc>
              <a:buFont typeface="Arial" pitchFamily="34" charset="0"/>
              <a:buNone/>
              <a:defRPr/>
            </a:pPr>
            <a:endParaRPr lang="tr-TR" sz="2400" dirty="0" smtClean="0">
              <a:latin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tr-TR" sz="2400" dirty="0" smtClean="0">
                <a:latin typeface="Arial" pitchFamily="34" charset="0"/>
              </a:rPr>
              <a:t>Bu gruptaki besinlerin her birinden veya birkaçından her gün </a:t>
            </a:r>
            <a:r>
              <a:rPr lang="tr-TR" sz="2400" b="1" dirty="0" smtClean="0">
                <a:latin typeface="Arial" pitchFamily="34" charset="0"/>
              </a:rPr>
              <a:t>2-3 </a:t>
            </a:r>
            <a:r>
              <a:rPr lang="tr-TR" sz="2400" dirty="0" smtClean="0">
                <a:latin typeface="Arial" pitchFamily="34" charset="0"/>
              </a:rPr>
              <a:t>porsiyon tüketilmelidir.</a:t>
            </a:r>
            <a:br>
              <a:rPr lang="tr-TR" sz="2400" dirty="0" smtClean="0">
                <a:latin typeface="Arial" pitchFamily="34" charset="0"/>
              </a:rPr>
            </a:br>
            <a:endParaRPr lang="tr-TR" sz="2400" dirty="0" smtClean="0">
              <a:latin typeface="Arial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tr-TR" sz="2400" dirty="0" smtClean="0">
                <a:latin typeface="Arial" pitchFamily="34" charset="0"/>
              </a:rPr>
              <a:t>	 1 porsiyon miktarları</a:t>
            </a:r>
          </a:p>
          <a:p>
            <a:pPr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tr-TR" sz="2400" dirty="0" smtClean="0">
                <a:latin typeface="Arial" pitchFamily="34" charset="0"/>
              </a:rPr>
              <a:t>-1 köfte büyüklüğünde </a:t>
            </a:r>
            <a:r>
              <a:rPr lang="tr-TR" sz="2400" dirty="0" err="1" smtClean="0">
                <a:latin typeface="Arial" pitchFamily="34" charset="0"/>
              </a:rPr>
              <a:t>et,tavuk,balık</a:t>
            </a:r>
            <a:endParaRPr lang="tr-TR" sz="2400" dirty="0" smtClean="0">
              <a:latin typeface="Arial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tr-TR" sz="2400" dirty="0" smtClean="0">
                <a:latin typeface="Arial" pitchFamily="34" charset="0"/>
              </a:rPr>
              <a:t>-4 yemek kaşığı </a:t>
            </a:r>
            <a:r>
              <a:rPr lang="tr-TR" sz="2400" dirty="0" err="1" smtClean="0">
                <a:latin typeface="Arial" pitchFamily="34" charset="0"/>
              </a:rPr>
              <a:t>kurubaklagil</a:t>
            </a:r>
            <a:r>
              <a:rPr lang="tr-TR" sz="2400" dirty="0" smtClean="0">
                <a:latin typeface="Arial" pitchFamily="34" charset="0"/>
              </a:rPr>
              <a:t> yemeği</a:t>
            </a:r>
          </a:p>
          <a:p>
            <a:pPr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tr-TR" sz="2400" dirty="0" smtClean="0">
                <a:latin typeface="Arial" pitchFamily="34" charset="0"/>
              </a:rPr>
              <a:t>-1 haşlanmış yumurta </a:t>
            </a:r>
            <a:br>
              <a:rPr lang="tr-TR" sz="2400" dirty="0" smtClean="0">
                <a:latin typeface="Arial" pitchFamily="34" charset="0"/>
              </a:rPr>
            </a:br>
            <a:r>
              <a:rPr lang="tr-TR" sz="2400" dirty="0" smtClean="0">
                <a:latin typeface="Arial" pitchFamily="34" charset="0"/>
              </a:rPr>
              <a:t/>
            </a:r>
            <a:br>
              <a:rPr lang="tr-TR" sz="2400" dirty="0" smtClean="0">
                <a:latin typeface="Arial" pitchFamily="34" charset="0"/>
              </a:rPr>
            </a:br>
            <a:r>
              <a:rPr lang="tr-TR" sz="1800" dirty="0" smtClean="0">
                <a:latin typeface="Arial" pitchFamily="34" charset="0"/>
              </a:rPr>
              <a:t/>
            </a:r>
            <a:br>
              <a:rPr lang="tr-TR" sz="1800" dirty="0" smtClean="0">
                <a:latin typeface="Arial" pitchFamily="34" charset="0"/>
              </a:rPr>
            </a:br>
            <a:endParaRPr lang="tr-TR" sz="1800" dirty="0" smtClean="0">
              <a:latin typeface="Arial" pitchFamily="34" charset="0"/>
            </a:endParaRPr>
          </a:p>
        </p:txBody>
      </p:sp>
      <p:pic>
        <p:nvPicPr>
          <p:cNvPr id="20484" name="Picture 4" descr="et-balik-tavuk-yumur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581400"/>
            <a:ext cx="3505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tr-TR" sz="2000" b="1" smtClean="0">
                <a:latin typeface="Arial" pitchFamily="34" charset="0"/>
              </a:rPr>
              <a:t>  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tr-TR" sz="2000" b="1" smtClean="0">
                <a:latin typeface="Arial" pitchFamily="34" charset="0"/>
              </a:rPr>
              <a:t>	3.GRUP</a:t>
            </a:r>
            <a:r>
              <a:rPr lang="tr-TR" sz="2000" smtClean="0">
                <a:latin typeface="Arial" pitchFamily="34" charset="0"/>
              </a:rPr>
              <a:t> Sebze ve meyveler </a:t>
            </a:r>
            <a:br>
              <a:rPr lang="tr-TR" sz="2000" smtClean="0">
                <a:latin typeface="Arial" pitchFamily="34" charset="0"/>
              </a:rPr>
            </a:br>
            <a:endParaRPr lang="tr-TR" sz="2000" smtClean="0">
              <a:latin typeface="Arial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tr-TR" sz="2000" smtClean="0">
                <a:latin typeface="Arial" pitchFamily="34" charset="0"/>
              </a:rPr>
              <a:t>	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tr-TR" sz="2000" smtClean="0">
              <a:latin typeface="Arial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tr-TR" sz="2000" smtClean="0">
                <a:latin typeface="Arial" pitchFamily="34" charset="0"/>
              </a:rPr>
              <a:t>	Bu gruptan her gün en az </a:t>
            </a:r>
            <a:r>
              <a:rPr lang="tr-TR" sz="2000" b="1" smtClean="0">
                <a:latin typeface="Arial" pitchFamily="34" charset="0"/>
              </a:rPr>
              <a:t>5</a:t>
            </a:r>
            <a:r>
              <a:rPr lang="tr-TR" sz="2000" smtClean="0">
                <a:latin typeface="Arial" pitchFamily="34" charset="0"/>
              </a:rPr>
              <a:t> porsiyon alınmalıdır.</a:t>
            </a:r>
            <a:br>
              <a:rPr lang="tr-TR" sz="2000" smtClean="0">
                <a:latin typeface="Arial" pitchFamily="34" charset="0"/>
              </a:rPr>
            </a:br>
            <a:endParaRPr lang="tr-TR" sz="2000" smtClean="0">
              <a:latin typeface="Arial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tr-TR" sz="2000" smtClean="0">
                <a:latin typeface="Arial" pitchFamily="34" charset="0"/>
              </a:rPr>
              <a:t>	1 Porsiyon miktarları </a:t>
            </a:r>
            <a:br>
              <a:rPr lang="tr-TR" sz="2000" smtClean="0">
                <a:latin typeface="Arial" pitchFamily="34" charset="0"/>
              </a:rPr>
            </a:br>
            <a:r>
              <a:rPr lang="tr-TR" sz="2000" smtClean="0">
                <a:latin typeface="Arial" pitchFamily="34" charset="0"/>
              </a:rPr>
              <a:t>-Küçük boy 1 adet portakal,elma,armut,muz gibi meyveler </a:t>
            </a:r>
            <a:br>
              <a:rPr lang="tr-TR" sz="2000" smtClean="0">
                <a:latin typeface="Arial" pitchFamily="34" charset="0"/>
              </a:rPr>
            </a:br>
            <a:r>
              <a:rPr lang="tr-TR" sz="2000" smtClean="0">
                <a:latin typeface="Arial" pitchFamily="34" charset="0"/>
              </a:rPr>
              <a:t>-Kayısı,erik, çilek gibi meyvelerin 3-6 adeti.</a:t>
            </a:r>
            <a:br>
              <a:rPr lang="tr-TR" sz="2000" smtClean="0">
                <a:latin typeface="Arial" pitchFamily="34" charset="0"/>
              </a:rPr>
            </a:br>
            <a:r>
              <a:rPr lang="tr-TR" sz="2000" smtClean="0">
                <a:latin typeface="Arial" pitchFamily="34" charset="0"/>
              </a:rPr>
              <a:t>-Orta büyüklükte 1 adet patates yada havuç.</a:t>
            </a:r>
            <a:br>
              <a:rPr lang="tr-TR" sz="2000" smtClean="0">
                <a:latin typeface="Arial" pitchFamily="34" charset="0"/>
              </a:rPr>
            </a:br>
            <a:r>
              <a:rPr lang="tr-TR" sz="2000" smtClean="0">
                <a:latin typeface="Arial" pitchFamily="34" charset="0"/>
              </a:rPr>
              <a:t>-100 ml taze sıkılmış meyve suyu</a:t>
            </a:r>
            <a:br>
              <a:rPr lang="tr-TR" sz="2000" smtClean="0">
                <a:latin typeface="Arial" pitchFamily="34" charset="0"/>
              </a:rPr>
            </a:br>
            <a:r>
              <a:rPr lang="tr-TR" sz="2000" smtClean="0">
                <a:latin typeface="Arial" pitchFamily="34" charset="0"/>
              </a:rPr>
              <a:t>-2-3 su bardağına denk gelen doğranmış yeşil sebzeler</a:t>
            </a:r>
            <a:br>
              <a:rPr lang="tr-TR" sz="2000" smtClean="0">
                <a:latin typeface="Arial" pitchFamily="34" charset="0"/>
              </a:rPr>
            </a:br>
            <a:r>
              <a:rPr lang="tr-TR" sz="2400" smtClean="0">
                <a:latin typeface="Arial" pitchFamily="34" charset="0"/>
              </a:rPr>
              <a:t/>
            </a:r>
            <a:br>
              <a:rPr lang="tr-TR" sz="2400" smtClean="0">
                <a:latin typeface="Arial" pitchFamily="34" charset="0"/>
              </a:rPr>
            </a:br>
            <a:r>
              <a:rPr lang="tr-TR" sz="2400" smtClean="0">
                <a:latin typeface="Arial" pitchFamily="34" charset="0"/>
              </a:rPr>
              <a:t/>
            </a:r>
            <a:br>
              <a:rPr lang="tr-TR" sz="2400" smtClean="0">
                <a:latin typeface="Arial" pitchFamily="34" charset="0"/>
              </a:rPr>
            </a:br>
            <a:endParaRPr lang="tr-TR" sz="2400" smtClean="0">
              <a:latin typeface="Arial" pitchFamily="34" charset="0"/>
            </a:endParaRPr>
          </a:p>
        </p:txBody>
      </p:sp>
      <p:pic>
        <p:nvPicPr>
          <p:cNvPr id="21508" name="Picture 4" descr="Meyve-ve-Sebzelerin-Faydalari-4d36cdbca8ed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0"/>
            <a:ext cx="4495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>
          <a:xfrm>
            <a:off x="0" y="76200"/>
            <a:ext cx="8686800" cy="6324600"/>
          </a:xfr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tr-TR" i="1" u="sng" dirty="0" smtClean="0">
                <a:latin typeface="Calibri" pitchFamily="34" charset="0"/>
              </a:rPr>
              <a:t>    </a:t>
            </a:r>
          </a:p>
          <a:p>
            <a:pPr eaLnBrk="1" hangingPunct="1">
              <a:buFont typeface="Arial" pitchFamily="34" charset="0"/>
              <a:buNone/>
            </a:pPr>
            <a:r>
              <a:rPr lang="tr-TR" i="1" u="sng" dirty="0" smtClean="0">
                <a:latin typeface="Calibri" pitchFamily="34" charset="0"/>
              </a:rPr>
              <a:t> </a:t>
            </a:r>
          </a:p>
          <a:p>
            <a:pPr eaLnBrk="1" hangingPunct="1"/>
            <a:r>
              <a:rPr lang="tr-TR" sz="2800" b="1" dirty="0" smtClean="0">
                <a:latin typeface="Calibri" pitchFamily="34" charset="0"/>
              </a:rPr>
              <a:t>Beslenme ; </a:t>
            </a:r>
          </a:p>
          <a:p>
            <a:pPr eaLnBrk="1" hangingPunct="1">
              <a:buNone/>
            </a:pPr>
            <a:r>
              <a:rPr lang="tr-TR" sz="2800" b="1" dirty="0" smtClean="0">
                <a:latin typeface="Calibri" pitchFamily="34" charset="0"/>
              </a:rPr>
              <a:t>   </a:t>
            </a:r>
            <a:r>
              <a:rPr lang="tr-TR" sz="2800" dirty="0" smtClean="0">
                <a:latin typeface="Calibri" pitchFamily="34" charset="0"/>
              </a:rPr>
              <a:t>İnsanın büyümesi,gelişmesi,sağlıklı ve üretken olarak uzun süre yaşaması ve yaşam kalitesini arttırması için gerekli olan besinleri vücuduna alıp kullanmasıdır.</a:t>
            </a:r>
          </a:p>
          <a:p>
            <a:pPr eaLnBrk="1" hangingPunct="1"/>
            <a:endParaRPr lang="tr-TR" sz="2800" b="1" dirty="0" smtClean="0">
              <a:latin typeface="Calibri" pitchFamily="34" charset="0"/>
            </a:endParaRPr>
          </a:p>
          <a:p>
            <a:pPr eaLnBrk="1" hangingPunct="1"/>
            <a:endParaRPr lang="tr-TR" sz="2800" b="1" dirty="0" smtClean="0">
              <a:latin typeface="Calibri" pitchFamily="34" charset="0"/>
            </a:endParaRPr>
          </a:p>
          <a:p>
            <a:pPr eaLnBrk="1" hangingPunct="1"/>
            <a:r>
              <a:rPr lang="tr-TR" sz="2800" b="1" dirty="0" smtClean="0">
                <a:latin typeface="Calibri" pitchFamily="34" charset="0"/>
              </a:rPr>
              <a:t>Yeterli ve dengeli beslenme ; </a:t>
            </a:r>
          </a:p>
          <a:p>
            <a:pPr eaLnBrk="1" hangingPunct="1">
              <a:buNone/>
            </a:pPr>
            <a:r>
              <a:rPr lang="tr-TR" sz="2800" b="1" dirty="0" smtClean="0">
                <a:latin typeface="Calibri" pitchFamily="34" charset="0"/>
              </a:rPr>
              <a:t>   </a:t>
            </a:r>
            <a:r>
              <a:rPr lang="tr-TR" sz="2800" dirty="0" smtClean="0">
                <a:latin typeface="Calibri" pitchFamily="34" charset="0"/>
              </a:rPr>
              <a:t>Vücudun büyümesi ve gelişmesi için gerekli olan enerji ve besin öğelerinin her birinin yeterli ve dengeli miktarlarda alınması ve vücutta uygun şekilde kullanılmasıdır.</a:t>
            </a:r>
          </a:p>
          <a:p>
            <a:pPr eaLnBrk="1" hangingPunct="1"/>
            <a:endParaRPr lang="tr-TR" sz="2800" dirty="0" smtClean="0">
              <a:latin typeface="Calibri" pitchFamily="34" charset="0"/>
            </a:endParaRPr>
          </a:p>
          <a:p>
            <a:pPr eaLnBrk="1" hangingPunct="1"/>
            <a:endParaRPr lang="tr-TR" sz="28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sz="2400" b="1" smtClean="0">
                <a:latin typeface="Arial" pitchFamily="34" charset="0"/>
              </a:rPr>
              <a:t>4. Grup </a:t>
            </a:r>
            <a:r>
              <a:rPr lang="tr-TR" sz="2400" smtClean="0">
                <a:latin typeface="Arial" pitchFamily="34" charset="0"/>
              </a:rPr>
              <a:t>Ekmek ve makarna,bulgur,irmik gibi tahıl ürünleri</a:t>
            </a:r>
            <a:br>
              <a:rPr lang="tr-TR" sz="2400" smtClean="0">
                <a:latin typeface="Arial" pitchFamily="34" charset="0"/>
              </a:rPr>
            </a:br>
            <a:endParaRPr lang="tr-TR" sz="2400" smtClean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tr-TR" sz="2400" smtClean="0">
                <a:latin typeface="Arial" pitchFamily="34" charset="0"/>
              </a:rPr>
              <a:t>Bu gruptan okul çağı çocukları vücut ağırlıklarına göre 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tr-TR" sz="2400" b="1" smtClean="0">
                <a:latin typeface="Arial" pitchFamily="34" charset="0"/>
              </a:rPr>
              <a:t>	3-6 </a:t>
            </a:r>
            <a:r>
              <a:rPr lang="tr-TR" sz="2400" smtClean="0">
                <a:latin typeface="Arial" pitchFamily="34" charset="0"/>
              </a:rPr>
              <a:t>porsiyon almalıdır.</a:t>
            </a:r>
            <a:br>
              <a:rPr lang="tr-TR" sz="2400" smtClean="0">
                <a:latin typeface="Arial" pitchFamily="34" charset="0"/>
              </a:rPr>
            </a:br>
            <a:endParaRPr lang="tr-TR" sz="2400" smtClean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tr-TR" sz="2400" smtClean="0">
                <a:latin typeface="Arial" pitchFamily="34" charset="0"/>
              </a:rPr>
              <a:t>1 porsiyon miktarları </a:t>
            </a:r>
            <a:br>
              <a:rPr lang="tr-TR" sz="2400" smtClean="0">
                <a:latin typeface="Arial" pitchFamily="34" charset="0"/>
              </a:rPr>
            </a:br>
            <a:r>
              <a:rPr lang="tr-TR" sz="2400" smtClean="0">
                <a:latin typeface="Arial" pitchFamily="34" charset="0"/>
              </a:rPr>
              <a:t>-1 ince dilim ekmek.</a:t>
            </a:r>
            <a:br>
              <a:rPr lang="tr-TR" sz="2400" smtClean="0">
                <a:latin typeface="Arial" pitchFamily="34" charset="0"/>
              </a:rPr>
            </a:br>
            <a:r>
              <a:rPr lang="tr-TR" sz="2400" smtClean="0">
                <a:latin typeface="Arial" pitchFamily="34" charset="0"/>
              </a:rPr>
              <a:t>-Yarım hamburger ekmeği.</a:t>
            </a:r>
            <a:br>
              <a:rPr lang="tr-TR" sz="2400" smtClean="0">
                <a:latin typeface="Arial" pitchFamily="34" charset="0"/>
              </a:rPr>
            </a:br>
            <a:r>
              <a:rPr lang="tr-TR" sz="2400" smtClean="0">
                <a:latin typeface="Arial" pitchFamily="34" charset="0"/>
              </a:rPr>
              <a:t>-2-3 kaşık pişmiş;pirinç, 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tr-TR" sz="2400" smtClean="0">
                <a:latin typeface="Arial" pitchFamily="34" charset="0"/>
              </a:rPr>
              <a:t>makarna veya bulgur.</a:t>
            </a:r>
            <a:br>
              <a:rPr lang="tr-TR" sz="2400" smtClean="0">
                <a:latin typeface="Arial" pitchFamily="34" charset="0"/>
              </a:rPr>
            </a:br>
            <a:r>
              <a:rPr lang="tr-TR" sz="2400" smtClean="0">
                <a:latin typeface="Arial" pitchFamily="34" charset="0"/>
              </a:rPr>
              <a:t>-1 küçük dilim börek</a:t>
            </a:r>
            <a:br>
              <a:rPr lang="tr-TR" sz="2400" smtClean="0">
                <a:latin typeface="Arial" pitchFamily="34" charset="0"/>
              </a:rPr>
            </a:br>
            <a:r>
              <a:rPr lang="tr-TR" sz="2400" smtClean="0">
                <a:latin typeface="Arial" pitchFamily="34" charset="0"/>
              </a:rPr>
              <a:t/>
            </a:r>
            <a:br>
              <a:rPr lang="tr-TR" sz="2400" smtClean="0">
                <a:latin typeface="Arial" pitchFamily="34" charset="0"/>
              </a:rPr>
            </a:br>
            <a:r>
              <a:rPr lang="tr-TR" sz="1000" smtClean="0">
                <a:latin typeface="Arial" pitchFamily="34" charset="0"/>
              </a:rPr>
              <a:t/>
            </a:r>
            <a:br>
              <a:rPr lang="tr-TR" sz="1000" smtClean="0">
                <a:latin typeface="Arial" pitchFamily="34" charset="0"/>
              </a:rPr>
            </a:br>
            <a:endParaRPr lang="tr-TR" sz="1000" smtClean="0">
              <a:latin typeface="Arial" pitchFamily="34" charset="0"/>
            </a:endParaRPr>
          </a:p>
        </p:txBody>
      </p:sp>
      <p:pic>
        <p:nvPicPr>
          <p:cNvPr id="22532" name="Picture 4" descr="www_yeniresim_com_-_Yulaf_arpa_ve_budaydan_yaplm_tahl_rnle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352800"/>
            <a:ext cx="4191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304800" y="152400"/>
            <a:ext cx="7924800" cy="640080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endParaRPr lang="tr-TR" sz="900" kern="1200" dirty="0">
              <a:solidFill>
                <a:srgbClr val="000000"/>
              </a:solidFill>
              <a:latin typeface="MonotypeCorsiva,Italic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tr-TR" b="1" kern="1200" dirty="0">
                <a:solidFill>
                  <a:srgbClr val="000000"/>
                </a:solidFill>
                <a:latin typeface="ArialNarrow,Bold"/>
              </a:rPr>
              <a:t> </a:t>
            </a:r>
            <a:r>
              <a:rPr lang="tr-TR" sz="4400" i="1" kern="1200" dirty="0">
                <a:solidFill>
                  <a:srgbClr val="9A0000"/>
                </a:solidFill>
                <a:latin typeface="MonotypeCorsiva,Italic"/>
              </a:rPr>
              <a:t>Kahvaltı önemli mi?</a:t>
            </a:r>
          </a:p>
          <a:p>
            <a:pPr marL="0" indent="0">
              <a:buFont typeface="Arial" pitchFamily="34" charset="0"/>
              <a:buNone/>
              <a:defRPr/>
            </a:pPr>
            <a:endParaRPr lang="tr-TR" b="1" kern="1200" dirty="0">
              <a:solidFill>
                <a:srgbClr val="000000"/>
              </a:solidFill>
              <a:latin typeface="ArialNarrow,Bold"/>
            </a:endParaRPr>
          </a:p>
          <a:p>
            <a:pPr marL="0" indent="0">
              <a:buFont typeface="Arial" pitchFamily="34" charset="0"/>
              <a:buNone/>
            </a:pPr>
            <a:r>
              <a:rPr lang="tr-TR" b="1" kern="1200" dirty="0">
                <a:solidFill>
                  <a:srgbClr val="000000"/>
                </a:solidFill>
                <a:latin typeface="ArialNarrow,Bold"/>
              </a:rPr>
              <a:t>  </a:t>
            </a:r>
            <a:r>
              <a:rPr lang="tr-TR" b="1" dirty="0" smtClean="0">
                <a:solidFill>
                  <a:srgbClr val="808000"/>
                </a:solidFill>
                <a:latin typeface="ArialNarrow,Bold"/>
              </a:rPr>
              <a:t>Günün en önemli öğünü</a:t>
            </a:r>
          </a:p>
          <a:p>
            <a:pPr marL="0" indent="0">
              <a:buFont typeface="Arial" pitchFamily="34" charset="0"/>
              <a:buNone/>
            </a:pPr>
            <a:r>
              <a:rPr lang="tr-TR" dirty="0" smtClean="0">
                <a:solidFill>
                  <a:srgbClr val="808000"/>
                </a:solidFill>
                <a:latin typeface="Wingdings" pitchFamily="2" charset="2"/>
              </a:rPr>
              <a:t> </a:t>
            </a:r>
            <a:r>
              <a:rPr lang="tr-TR" b="1" dirty="0" smtClean="0">
                <a:solidFill>
                  <a:srgbClr val="000000"/>
                </a:solidFill>
                <a:latin typeface="ArialNarrow,Bold"/>
              </a:rPr>
              <a:t>Okul başarısını ve </a:t>
            </a:r>
            <a:r>
              <a:rPr lang="tr-TR" b="1" dirty="0" err="1" smtClean="0">
                <a:solidFill>
                  <a:srgbClr val="000000"/>
                </a:solidFill>
                <a:latin typeface="ArialNarrow,Bold"/>
              </a:rPr>
              <a:t>mental</a:t>
            </a:r>
            <a:r>
              <a:rPr lang="tr-TR" b="1" dirty="0" smtClean="0">
                <a:solidFill>
                  <a:srgbClr val="000000"/>
                </a:solidFill>
                <a:latin typeface="ArialNarrow,Bold"/>
              </a:rPr>
              <a:t> iyilik durumunu arttırır.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tr-TR" b="1" kern="1200" dirty="0" smtClean="0">
                <a:solidFill>
                  <a:srgbClr val="000000"/>
                </a:solidFill>
                <a:latin typeface="ArialNarrow,Bold"/>
              </a:rPr>
              <a:t>Bellek </a:t>
            </a:r>
            <a:r>
              <a:rPr lang="tr-TR" b="1" kern="1200" dirty="0">
                <a:solidFill>
                  <a:srgbClr val="000000"/>
                </a:solidFill>
                <a:latin typeface="ArialNarrow,Bold"/>
              </a:rPr>
              <a:t>üzerine etkili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tr-TR" b="1" kern="1200" dirty="0">
                <a:solidFill>
                  <a:srgbClr val="000000"/>
                </a:solidFill>
                <a:latin typeface="ArialNarrow,Bold"/>
              </a:rPr>
              <a:t>  </a:t>
            </a:r>
            <a:r>
              <a:rPr lang="tr-TR" b="1" kern="1200" dirty="0" smtClean="0">
                <a:solidFill>
                  <a:srgbClr val="000000"/>
                </a:solidFill>
                <a:latin typeface="ArialNarrow,Bold"/>
              </a:rPr>
              <a:t>Öğrencilerin </a:t>
            </a:r>
            <a:r>
              <a:rPr lang="tr-TR" b="1" kern="1200" dirty="0">
                <a:solidFill>
                  <a:srgbClr val="000000"/>
                </a:solidFill>
                <a:latin typeface="ArialNarrow,Bold"/>
              </a:rPr>
              <a:t>30 </a:t>
            </a:r>
            <a:r>
              <a:rPr lang="tr-TR" b="1" kern="1200" dirty="0" err="1">
                <a:solidFill>
                  <a:srgbClr val="000000"/>
                </a:solidFill>
                <a:latin typeface="ArialNarrow,Bold"/>
              </a:rPr>
              <a:t>dk</a:t>
            </a:r>
            <a:r>
              <a:rPr lang="tr-TR" b="1" kern="1200" dirty="0">
                <a:solidFill>
                  <a:srgbClr val="000000"/>
                </a:solidFill>
                <a:latin typeface="ArialNarrow,Bold"/>
              </a:rPr>
              <a:t> çalışma süresince</a:t>
            </a:r>
          </a:p>
          <a:p>
            <a:pPr>
              <a:defRPr/>
            </a:pPr>
            <a:r>
              <a:rPr lang="tr-TR" sz="2800" kern="1200" dirty="0">
                <a:solidFill>
                  <a:srgbClr val="808000"/>
                </a:solidFill>
                <a:latin typeface="Wingdings"/>
              </a:rPr>
              <a:t> </a:t>
            </a:r>
            <a:r>
              <a:rPr lang="tr-TR" sz="3600" b="1" kern="1200" dirty="0">
                <a:solidFill>
                  <a:srgbClr val="808000"/>
                </a:solidFill>
                <a:latin typeface="ArialNarrow,Bold"/>
              </a:rPr>
              <a:t>Dikkatlerini daha iyi topladıkları</a:t>
            </a:r>
          </a:p>
          <a:p>
            <a:pPr>
              <a:defRPr/>
            </a:pPr>
            <a:r>
              <a:rPr lang="tr-TR" sz="2800" kern="1200" dirty="0">
                <a:solidFill>
                  <a:srgbClr val="808000"/>
                </a:solidFill>
                <a:latin typeface="Wingdings"/>
              </a:rPr>
              <a:t> </a:t>
            </a:r>
            <a:r>
              <a:rPr lang="tr-TR" sz="3600" b="1" kern="1200" dirty="0">
                <a:solidFill>
                  <a:srgbClr val="808000"/>
                </a:solidFill>
                <a:latin typeface="ArialNarrow,Bold"/>
              </a:rPr>
              <a:t>Daha iyi hatırladıkları</a:t>
            </a:r>
          </a:p>
          <a:p>
            <a:pPr>
              <a:defRPr/>
            </a:pPr>
            <a:r>
              <a:rPr lang="tr-TR" sz="2800" kern="1200" dirty="0">
                <a:solidFill>
                  <a:srgbClr val="808000"/>
                </a:solidFill>
                <a:latin typeface="Wingdings"/>
              </a:rPr>
              <a:t> </a:t>
            </a:r>
            <a:r>
              <a:rPr lang="tr-TR" sz="3600" b="1" kern="1200" dirty="0">
                <a:solidFill>
                  <a:srgbClr val="808000"/>
                </a:solidFill>
                <a:latin typeface="ArialNarrow,Bold"/>
              </a:rPr>
              <a:t>Yanlış yapmadıkları görülmüş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tr-TR" sz="2400" kern="1200" dirty="0">
                <a:solidFill>
                  <a:srgbClr val="808000"/>
                </a:solidFill>
                <a:latin typeface="Wingdings"/>
              </a:rPr>
              <a:t>  </a:t>
            </a:r>
            <a:r>
              <a:rPr lang="tr-TR" b="1" kern="1200" dirty="0">
                <a:solidFill>
                  <a:srgbClr val="000000"/>
                </a:solidFill>
                <a:latin typeface="ArialNarrow,Bold"/>
              </a:rPr>
              <a:t>2 saat sonra bile dikkatlerinin daha iyi oldukları görülmüştür.</a:t>
            </a:r>
            <a:endParaRPr lang="tr-TR" sz="1200" kern="1200" dirty="0">
              <a:solidFill>
                <a:srgbClr val="000000"/>
              </a:solidFill>
              <a:latin typeface="ArialNarrow,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304800" y="228600"/>
            <a:ext cx="7924800" cy="6400800"/>
          </a:xfrm>
        </p:spPr>
        <p:txBody>
          <a:bodyPr/>
          <a:lstStyle/>
          <a:p>
            <a:pPr>
              <a:defRPr/>
            </a:pPr>
            <a:r>
              <a:rPr lang="tr-TR" sz="4000" i="1" kern="1200" dirty="0">
                <a:solidFill>
                  <a:srgbClr val="9A0000"/>
                </a:solidFill>
                <a:latin typeface="MonotypeCorsiva,Italic"/>
              </a:rPr>
              <a:t>Kahvaltıda ne yemeli?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tr-TR" sz="2400" kern="1200" dirty="0">
                <a:solidFill>
                  <a:srgbClr val="808000"/>
                </a:solidFill>
                <a:latin typeface="Wingdings"/>
              </a:rPr>
              <a:t> </a:t>
            </a:r>
          </a:p>
          <a:p>
            <a:pPr>
              <a:defRPr/>
            </a:pPr>
            <a:r>
              <a:rPr lang="tr-TR" sz="2400" b="1" kern="1200" dirty="0">
                <a:solidFill>
                  <a:srgbClr val="000000"/>
                </a:solidFill>
                <a:latin typeface="ArialNarrow,Bold"/>
              </a:rPr>
              <a:t>Ayaküstü veya yolda giderken değil, </a:t>
            </a:r>
            <a:r>
              <a:rPr lang="tr-TR" sz="2400" b="1" kern="1200" dirty="0">
                <a:solidFill>
                  <a:srgbClr val="808000"/>
                </a:solidFill>
                <a:latin typeface="ArialNarrow,Bold"/>
              </a:rPr>
              <a:t>sofrada aile bireyleri ile birlikte yapılmalı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tr-TR" sz="2400" b="1" kern="1200" dirty="0">
                <a:solidFill>
                  <a:srgbClr val="9A0000"/>
                </a:solidFill>
                <a:latin typeface="ArialNarrow,Bold"/>
              </a:rPr>
              <a:t>Kahvaltıda peynir ve yumurta olmalı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tr-TR" sz="2400" b="1" kern="1200" dirty="0">
                <a:solidFill>
                  <a:srgbClr val="9A0000"/>
                </a:solidFill>
                <a:latin typeface="ArialNarrow,Bold"/>
              </a:rPr>
              <a:t>Ekmeğe tereyağı/ margarin sürmek yetmez</a:t>
            </a:r>
          </a:p>
          <a:p>
            <a:pPr>
              <a:defRPr/>
            </a:pPr>
            <a:r>
              <a:rPr lang="tr-TR" sz="2400" kern="1200" dirty="0">
                <a:solidFill>
                  <a:srgbClr val="808000"/>
                </a:solidFill>
                <a:latin typeface="Wingdings"/>
              </a:rPr>
              <a:t> </a:t>
            </a:r>
            <a:r>
              <a:rPr lang="tr-TR" sz="2400" b="1" kern="1200" dirty="0">
                <a:solidFill>
                  <a:srgbClr val="9A0000"/>
                </a:solidFill>
                <a:latin typeface="ArialNarrow,Bold"/>
              </a:rPr>
              <a:t>Fazla enerji alır ve şişmanlar</a:t>
            </a:r>
          </a:p>
          <a:p>
            <a:pPr>
              <a:defRPr/>
            </a:pPr>
            <a:r>
              <a:rPr lang="tr-TR" sz="2400" kern="1200" dirty="0">
                <a:solidFill>
                  <a:srgbClr val="808000"/>
                </a:solidFill>
                <a:latin typeface="Wingdings"/>
              </a:rPr>
              <a:t> </a:t>
            </a:r>
            <a:r>
              <a:rPr lang="tr-TR" sz="2400" b="1" kern="1200" dirty="0">
                <a:solidFill>
                  <a:srgbClr val="9A0000"/>
                </a:solidFill>
                <a:latin typeface="ArialNarrow,Bold"/>
              </a:rPr>
              <a:t>Yağ yerine peynir tercih edilmelidir.</a:t>
            </a:r>
          </a:p>
          <a:p>
            <a:pPr>
              <a:defRPr/>
            </a:pPr>
            <a:r>
              <a:rPr lang="tr-TR" sz="2400" kern="1200" dirty="0">
                <a:solidFill>
                  <a:srgbClr val="808000"/>
                </a:solidFill>
                <a:latin typeface="Wingdings"/>
              </a:rPr>
              <a:t> </a:t>
            </a:r>
            <a:r>
              <a:rPr lang="tr-TR" sz="2400" b="1" kern="1200" dirty="0">
                <a:solidFill>
                  <a:srgbClr val="9A0000"/>
                </a:solidFill>
                <a:latin typeface="ArialNarrow,Bold"/>
              </a:rPr>
              <a:t>Peynirli, domatesli tost yapılabilir.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tr-TR" sz="2400" b="1" kern="1200" dirty="0">
                <a:solidFill>
                  <a:srgbClr val="9A0000"/>
                </a:solidFill>
                <a:latin typeface="ArialNarrow,Bold"/>
              </a:rPr>
              <a:t>İçecek:</a:t>
            </a:r>
          </a:p>
          <a:p>
            <a:pPr>
              <a:defRPr/>
            </a:pPr>
            <a:r>
              <a:rPr lang="tr-TR" sz="2400" kern="1200" dirty="0">
                <a:solidFill>
                  <a:srgbClr val="808000"/>
                </a:solidFill>
                <a:latin typeface="Wingdings"/>
              </a:rPr>
              <a:t> </a:t>
            </a:r>
            <a:r>
              <a:rPr lang="tr-TR" sz="2400" b="1" kern="1200" dirty="0">
                <a:solidFill>
                  <a:srgbClr val="9A0000"/>
                </a:solidFill>
                <a:latin typeface="ArialNarrow,Bold"/>
              </a:rPr>
              <a:t>Süt, </a:t>
            </a:r>
            <a:r>
              <a:rPr lang="tr-TR" sz="2400" b="1" kern="1200" dirty="0" smtClean="0">
                <a:solidFill>
                  <a:srgbClr val="9A0000"/>
                </a:solidFill>
                <a:latin typeface="ArialNarrow,Bold"/>
              </a:rPr>
              <a:t>ıhlamur, </a:t>
            </a:r>
            <a:r>
              <a:rPr lang="tr-TR" sz="2400" b="1" kern="1200" dirty="0">
                <a:solidFill>
                  <a:srgbClr val="9A0000"/>
                </a:solidFill>
                <a:latin typeface="ArialNarrow,Bold"/>
              </a:rPr>
              <a:t>bitki çayları, taze sıkılmış        	meyve suyu</a:t>
            </a:r>
          </a:p>
          <a:p>
            <a:pPr>
              <a:defRPr/>
            </a:pPr>
            <a:r>
              <a:rPr lang="tr-TR" sz="2400" kern="1200" dirty="0">
                <a:solidFill>
                  <a:srgbClr val="808000"/>
                </a:solidFill>
                <a:latin typeface="Wingdings"/>
              </a:rPr>
              <a:t> </a:t>
            </a:r>
            <a:r>
              <a:rPr lang="tr-TR" sz="2400" b="1" kern="1200" dirty="0">
                <a:solidFill>
                  <a:srgbClr val="9A0000"/>
                </a:solidFill>
                <a:latin typeface="ArialNarrow,Bold"/>
              </a:rPr>
              <a:t>Kahvaltıda süt istemezse bir ara öğünde içmeli</a:t>
            </a:r>
            <a:endParaRPr lang="tr-TR" sz="2400" kern="1200" dirty="0">
              <a:solidFill>
                <a:srgbClr val="000000"/>
              </a:solidFill>
              <a:latin typeface="MonotypeCorsiva,Italic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tr-TR" sz="2400" kern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4000" b="1" smtClean="0">
                <a:latin typeface="Arial" pitchFamily="34" charset="0"/>
              </a:rPr>
              <a:t/>
            </a:r>
            <a:br>
              <a:rPr lang="tr-TR" sz="4000" b="1" smtClean="0">
                <a:latin typeface="Arial" pitchFamily="34" charset="0"/>
              </a:rPr>
            </a:br>
            <a:r>
              <a:rPr lang="tr-TR" sz="4000" b="1" smtClean="0">
                <a:latin typeface="Arial" pitchFamily="34" charset="0"/>
              </a:rPr>
              <a:t/>
            </a:r>
            <a:br>
              <a:rPr lang="tr-TR" sz="4000" b="1" smtClean="0">
                <a:latin typeface="Arial" pitchFamily="34" charset="0"/>
              </a:rPr>
            </a:br>
            <a:r>
              <a:rPr lang="en-US" sz="4000" b="1" smtClean="0"/>
              <a:t>Kahvaltıyı İhmal Etmeyelim!</a:t>
            </a:r>
            <a:endParaRPr lang="tr-TR" sz="4000" b="1" smtClean="0"/>
          </a:p>
        </p:txBody>
      </p:sp>
      <p:sp>
        <p:nvSpPr>
          <p:cNvPr id="52227" name="Rectangle 3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tr-TR" sz="2800" dirty="0" smtClean="0"/>
              <a:t> </a:t>
            </a:r>
            <a:endParaRPr lang="tr-TR" sz="2800" dirty="0" smtClean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tr-TR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Ç</a:t>
            </a:r>
            <a:r>
              <a:rPr lang="en-US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ocukların</a:t>
            </a:r>
            <a:r>
              <a:rPr lang="tr-TR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kahvaltı yapmamasının</a:t>
            </a: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tr-TR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b</a:t>
            </a:r>
            <a:r>
              <a:rPr lang="en-US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aşlıca</a:t>
            </a: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nedenler</a:t>
            </a:r>
            <a:r>
              <a:rPr lang="tr-TR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i;</a:t>
            </a: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çocuğun</a:t>
            </a: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canının</a:t>
            </a: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endParaRPr lang="tr-TR" sz="2800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80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kahvaltı</a:t>
            </a:r>
            <a:r>
              <a:rPr lang="en-US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yapmayı</a:t>
            </a:r>
            <a:r>
              <a:rPr lang="en-US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istememesi</a:t>
            </a:r>
            <a:endParaRPr lang="tr-TR" sz="28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tr-TR" sz="2800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kahvaltı</a:t>
            </a: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etme</a:t>
            </a: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alışkanlığı</a:t>
            </a: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olmayan</a:t>
            </a: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annenin</a:t>
            </a: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sz="2800" u="sng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çocuğa</a:t>
            </a:r>
            <a:r>
              <a:rPr lang="en-US" sz="2800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da bu </a:t>
            </a:r>
            <a:r>
              <a:rPr lang="en-US" sz="2800" u="sng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alışkanlığı</a:t>
            </a:r>
            <a:r>
              <a:rPr lang="en-US" sz="2800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sz="2800" u="sng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kazandıramaması</a:t>
            </a:r>
            <a:endParaRPr lang="tr-TR" sz="2800" u="sng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tr-TR" sz="2800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800" u="sng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çocuğun</a:t>
            </a:r>
            <a:r>
              <a:rPr lang="en-US" sz="2800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sz="2800" u="sng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sabah</a:t>
            </a:r>
            <a:r>
              <a:rPr lang="en-US" sz="2800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sz="2800" u="sng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erken</a:t>
            </a:r>
            <a:r>
              <a:rPr lang="en-US" sz="2800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sz="2800" u="sng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kalkamaması</a:t>
            </a:r>
            <a:r>
              <a:rPr lang="en-US" sz="2800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yer</a:t>
            </a: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almaktadır</a:t>
            </a: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. </a:t>
            </a:r>
            <a:endParaRPr lang="tr-TR" sz="2800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>
              <a:defRPr/>
            </a:pPr>
            <a:endParaRPr lang="tr-TR" sz="28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8229600" cy="54403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tr-TR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-</a:t>
            </a: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Bir çocuk </a:t>
            </a:r>
            <a:r>
              <a:rPr lang="en-US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akşamları</a:t>
            </a: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düzenli </a:t>
            </a:r>
            <a:r>
              <a:rPr lang="en-US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olarak</a:t>
            </a: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uyku</a:t>
            </a: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saatini</a:t>
            </a:r>
            <a:r>
              <a:rPr lang="tr-TR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netleştiremiyorsa</a:t>
            </a: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, </a:t>
            </a:r>
            <a:endParaRPr lang="tr-TR" sz="2800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tr-TR" sz="2800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tr-TR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-E</a:t>
            </a:r>
            <a:r>
              <a:rPr lang="en-US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rken</a:t>
            </a: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yatmayı</a:t>
            </a: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alışkanlık</a:t>
            </a: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haline</a:t>
            </a: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getiremiyorsa</a:t>
            </a:r>
            <a:r>
              <a:rPr lang="tr-TR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,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tr-TR" sz="2800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tr-TR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-S</a:t>
            </a:r>
            <a:r>
              <a:rPr lang="en-US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abah</a:t>
            </a: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uyanmakta</a:t>
            </a: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güçlük </a:t>
            </a:r>
            <a:r>
              <a:rPr lang="en-US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çekecektir</a:t>
            </a: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ve </a:t>
            </a:r>
            <a:r>
              <a:rPr lang="en-US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okula</a:t>
            </a: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yetişebilmek</a:t>
            </a: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için </a:t>
            </a:r>
            <a:r>
              <a:rPr lang="en-US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kahvaltıdan</a:t>
            </a: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vazgeçecektir</a:t>
            </a: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. </a:t>
            </a:r>
            <a:endParaRPr lang="tr-TR" sz="2800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tr-TR" sz="2800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tr-TR" sz="2800" dirty="0" smtClean="0"/>
          </a:p>
        </p:txBody>
      </p:sp>
      <p:pic>
        <p:nvPicPr>
          <p:cNvPr id="27651" name="Picture 4" descr="C:\Users\Savas\Desktop\shutterstock_629838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505200"/>
            <a:ext cx="5410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7848600" cy="586435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Oysaki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tüm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gece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süren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açlık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sonrası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yeni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bir </a:t>
            </a:r>
            <a:r>
              <a:rPr 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günün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başlangıcında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çocuğun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güne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hazırlanabilmesi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için </a:t>
            </a:r>
            <a:r>
              <a:rPr 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mutlaka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kahvaltı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etmesi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şarttır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.</a:t>
            </a:r>
            <a:endParaRPr lang="tr-TR" sz="32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endParaRPr lang="tr-TR" sz="32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Aksi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takdirde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tr-TR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tr-T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-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kendini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güçsüz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hisseden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çocuğun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başı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döner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,</a:t>
            </a:r>
            <a:r>
              <a:rPr lang="tr-T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     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tr-T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-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yeterli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enerji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oluşmadığı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için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dikkat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eksikliği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oluşur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, </a:t>
            </a:r>
            <a:endParaRPr lang="tr-TR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tr-T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-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çalışma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ve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öğrenme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yeteneği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azalır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. </a:t>
            </a:r>
            <a:endParaRPr lang="tr-TR" sz="32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tr-TR" sz="32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Bu da </a:t>
            </a:r>
            <a:r>
              <a:rPr 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okuldaki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başarısını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olumsuz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tr-TR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etkiler</a:t>
            </a:r>
            <a:r>
              <a:rPr lang="tr-TR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.</a:t>
            </a:r>
            <a:endParaRPr lang="en-US" sz="3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defRPr/>
            </a:pPr>
            <a:endParaRPr lang="tr-T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4294967295"/>
          </p:nvPr>
        </p:nvSpPr>
        <p:spPr>
          <a:xfrm>
            <a:off x="304800" y="533400"/>
            <a:ext cx="84582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Sağlıklı beslenme için </a:t>
            </a:r>
            <a:r>
              <a:rPr lang="en-US" b="1" dirty="0" err="1" smtClean="0"/>
              <a:t>üç</a:t>
            </a:r>
            <a:r>
              <a:rPr lang="en-US" b="1" dirty="0" smtClean="0"/>
              <a:t> </a:t>
            </a:r>
            <a:r>
              <a:rPr lang="en-US" b="1" dirty="0" err="1" smtClean="0"/>
              <a:t>öğünü</a:t>
            </a:r>
            <a:r>
              <a:rPr lang="en-US" b="1" dirty="0" smtClean="0"/>
              <a:t> düzenli </a:t>
            </a:r>
            <a:r>
              <a:rPr lang="en-US" b="1" dirty="0" err="1" smtClean="0"/>
              <a:t>tüketmek</a:t>
            </a:r>
            <a:r>
              <a:rPr lang="en-US" b="1" dirty="0" smtClean="0"/>
              <a:t>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önemlidir</a:t>
            </a:r>
            <a:r>
              <a:rPr lang="en-US" dirty="0" smtClean="0"/>
              <a:t>. </a:t>
            </a:r>
            <a:endParaRPr lang="tr-TR" dirty="0" smtClean="0"/>
          </a:p>
          <a:p>
            <a:pPr eaLnBrk="1" hangingPunct="1"/>
            <a:r>
              <a:rPr lang="en-US" dirty="0" smtClean="0"/>
              <a:t>Büyüme çağında </a:t>
            </a:r>
            <a:r>
              <a:rPr lang="en-US" b="1" dirty="0" err="1" smtClean="0"/>
              <a:t>ara</a:t>
            </a:r>
            <a:r>
              <a:rPr lang="en-US" b="1" dirty="0" smtClean="0"/>
              <a:t> </a:t>
            </a:r>
            <a:r>
              <a:rPr lang="en-US" b="1" dirty="0" err="1" smtClean="0"/>
              <a:t>öğünlerde</a:t>
            </a:r>
            <a:r>
              <a:rPr lang="en-US" b="1" dirty="0" smtClean="0"/>
              <a:t> </a:t>
            </a:r>
            <a:r>
              <a:rPr lang="en-US" dirty="0" smtClean="0"/>
              <a:t>de </a:t>
            </a:r>
            <a:r>
              <a:rPr lang="en-US" b="1" u="sng" dirty="0" err="1" smtClean="0"/>
              <a:t>süt</a:t>
            </a:r>
            <a:r>
              <a:rPr lang="en-US" b="1" u="sng" dirty="0" smtClean="0"/>
              <a:t>, </a:t>
            </a:r>
            <a:r>
              <a:rPr lang="en-US" b="1" u="sng" dirty="0" err="1" smtClean="0"/>
              <a:t>ayran,meyve</a:t>
            </a:r>
            <a:r>
              <a:rPr lang="en-US" b="1" u="sng" dirty="0" smtClean="0"/>
              <a:t>, </a:t>
            </a:r>
            <a:r>
              <a:rPr lang="en-US" b="1" u="sng" dirty="0" err="1" smtClean="0"/>
              <a:t>taze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sıkılmış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meyve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suyu</a:t>
            </a:r>
            <a:r>
              <a:rPr lang="en-US" b="1" u="sng" dirty="0" smtClean="0"/>
              <a:t>, </a:t>
            </a:r>
            <a:r>
              <a:rPr lang="en-US" b="1" u="sng" dirty="0" err="1" smtClean="0"/>
              <a:t>peynirli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ekmek</a:t>
            </a:r>
            <a:r>
              <a:rPr lang="en-US" b="1" u="sng" dirty="0" smtClean="0"/>
              <a:t> </a:t>
            </a:r>
            <a:r>
              <a:rPr lang="en-US" dirty="0" smtClean="0"/>
              <a:t>vb. </a:t>
            </a:r>
            <a:r>
              <a:rPr lang="en-US" dirty="0" err="1" smtClean="0"/>
              <a:t>besinlerin</a:t>
            </a:r>
            <a:r>
              <a:rPr lang="en-US" dirty="0" smtClean="0"/>
              <a:t> </a:t>
            </a:r>
            <a:r>
              <a:rPr lang="en-US" dirty="0" err="1" smtClean="0"/>
              <a:t>tüketilmesi</a:t>
            </a:r>
            <a:r>
              <a:rPr lang="en-US" dirty="0" smtClean="0"/>
              <a:t> </a:t>
            </a:r>
            <a:r>
              <a:rPr lang="en-US" dirty="0" err="1" smtClean="0"/>
              <a:t>uygundur</a:t>
            </a:r>
            <a:r>
              <a:rPr lang="en-US" dirty="0" smtClean="0"/>
              <a:t>. </a:t>
            </a:r>
          </a:p>
        </p:txBody>
      </p:sp>
      <p:pic>
        <p:nvPicPr>
          <p:cNvPr id="7170" name="Picture 2" descr="http://1.bp.blogspot.com/_w2hNlDdRWGU/TMP_JoBpFlI/AAAAAAAAAfg/w6X_Uw7zjs8/s1600/s%C3%B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68568"/>
            <a:ext cx="4572000" cy="318943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172" name="Picture 4" descr="bir bardak meyve suyu resimleri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657601"/>
            <a:ext cx="4572000" cy="32004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Başlık 1"/>
          <p:cNvSpPr>
            <a:spLocks noGrp="1"/>
          </p:cNvSpPr>
          <p:nvPr>
            <p:ph type="title" idx="4294967295"/>
          </p:nvPr>
        </p:nvSpPr>
        <p:spPr>
          <a:xfrm>
            <a:off x="990600" y="609600"/>
            <a:ext cx="8153400" cy="457200"/>
          </a:xfrm>
        </p:spPr>
        <p:txBody>
          <a:bodyPr>
            <a:normAutofit fontScale="90000"/>
          </a:bodyPr>
          <a:lstStyle/>
          <a:p>
            <a:r>
              <a:rPr lang="tr-TR" b="1" i="1" smtClean="0">
                <a:solidFill>
                  <a:srgbClr val="9A0000"/>
                </a:solidFill>
                <a:latin typeface="MonotypeCorsiva,Italic"/>
              </a:rPr>
              <a:t>Okulda Beslenme</a:t>
            </a:r>
            <a:r>
              <a:rPr lang="tr-TR" i="1" smtClean="0">
                <a:solidFill>
                  <a:srgbClr val="9A0000"/>
                </a:solidFill>
                <a:latin typeface="MonotypeCorsiva,Italic"/>
              </a:rPr>
              <a:t> :</a:t>
            </a:r>
            <a:r>
              <a:rPr lang="tr-TR" sz="1100" smtClean="0">
                <a:solidFill>
                  <a:srgbClr val="000000"/>
                </a:solidFill>
                <a:latin typeface="MonotypeCorsiva,Italic"/>
              </a:rPr>
              <a:t/>
            </a:r>
            <a:br>
              <a:rPr lang="tr-TR" sz="1100" smtClean="0">
                <a:solidFill>
                  <a:srgbClr val="000000"/>
                </a:solidFill>
                <a:latin typeface="MonotypeCorsiva,Italic"/>
              </a:rPr>
            </a:br>
            <a:endParaRPr lang="tr-TR" smtClean="0"/>
          </a:p>
        </p:txBody>
      </p:sp>
      <p:sp>
        <p:nvSpPr>
          <p:cNvPr id="21507" name="İçerik Yer Tutucusu 2"/>
          <p:cNvSpPr>
            <a:spLocks noGrp="1"/>
          </p:cNvSpPr>
          <p:nvPr>
            <p:ph idx="4294967295"/>
          </p:nvPr>
        </p:nvSpPr>
        <p:spPr>
          <a:xfrm>
            <a:off x="304800" y="914400"/>
            <a:ext cx="7924800" cy="52117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endParaRPr lang="tr-TR" sz="2800" b="1" dirty="0" smtClean="0">
              <a:solidFill>
                <a:srgbClr val="000000"/>
              </a:solidFill>
              <a:latin typeface="ArialNarrow,Bold"/>
            </a:endParaRPr>
          </a:p>
          <a:p>
            <a:pPr>
              <a:defRPr/>
            </a:pPr>
            <a:r>
              <a:rPr lang="tr-TR" sz="3000" b="1" dirty="0" smtClean="0">
                <a:solidFill>
                  <a:srgbClr val="000000"/>
                </a:solidFill>
                <a:latin typeface="ArialNarrow,Bold"/>
              </a:rPr>
              <a:t>Ev yemekleri yerine kantin</a:t>
            </a:r>
          </a:p>
          <a:p>
            <a:pPr>
              <a:buFont typeface="Arial" pitchFamily="34" charset="0"/>
              <a:buNone/>
              <a:defRPr/>
            </a:pPr>
            <a:r>
              <a:rPr lang="tr-TR" sz="3000" b="1" dirty="0" smtClean="0">
                <a:solidFill>
                  <a:srgbClr val="000000"/>
                </a:solidFill>
                <a:latin typeface="ArialNarrow,Bold"/>
              </a:rPr>
              <a:t>   besinleriyle beslenmek yanlış</a:t>
            </a:r>
          </a:p>
          <a:p>
            <a:pPr>
              <a:defRPr/>
            </a:pPr>
            <a:endParaRPr lang="tr-TR" sz="3000" b="1" dirty="0" smtClean="0">
              <a:solidFill>
                <a:srgbClr val="9A0000"/>
              </a:solidFill>
              <a:latin typeface="ArialNarrow,Bold"/>
            </a:endParaRPr>
          </a:p>
          <a:p>
            <a:pPr>
              <a:defRPr/>
            </a:pPr>
            <a:r>
              <a:rPr lang="tr-TR" sz="3000" b="1" dirty="0" smtClean="0">
                <a:solidFill>
                  <a:srgbClr val="9A0000"/>
                </a:solidFill>
                <a:latin typeface="ArialNarrow,Bold"/>
              </a:rPr>
              <a:t>Ambalajlar cezbedici</a:t>
            </a:r>
          </a:p>
          <a:p>
            <a:pPr>
              <a:defRPr/>
            </a:pPr>
            <a:endParaRPr lang="tr-TR" sz="3000" b="1" dirty="0" smtClean="0">
              <a:solidFill>
                <a:srgbClr val="9A0000"/>
              </a:solidFill>
              <a:latin typeface="ArialNarrow,Bold"/>
            </a:endParaRPr>
          </a:p>
          <a:p>
            <a:pPr>
              <a:defRPr/>
            </a:pPr>
            <a:r>
              <a:rPr lang="tr-TR" sz="3000" b="1" dirty="0" smtClean="0">
                <a:solidFill>
                  <a:srgbClr val="9A0000"/>
                </a:solidFill>
                <a:latin typeface="ArialNarrow,Bold"/>
              </a:rPr>
              <a:t>Çocuk için gerekli vitamin ve mineralleri içermez </a:t>
            </a:r>
            <a:r>
              <a:rPr lang="tr-TR" sz="3000" b="1" dirty="0" smtClean="0">
                <a:solidFill>
                  <a:srgbClr val="000000"/>
                </a:solidFill>
                <a:latin typeface="ArialNarrow,Bold"/>
              </a:rPr>
              <a:t>(vitamin- mineral </a:t>
            </a:r>
            <a:r>
              <a:rPr lang="tr-TR" sz="3000" dirty="0" smtClean="0">
                <a:solidFill>
                  <a:srgbClr val="000000"/>
                </a:solidFill>
                <a:latin typeface="Symbol" pitchFamily="18" charset="2"/>
              </a:rPr>
              <a:t>¯</a:t>
            </a:r>
            <a:r>
              <a:rPr lang="tr-TR" sz="3000" b="1" dirty="0" smtClean="0">
                <a:solidFill>
                  <a:srgbClr val="000000"/>
                </a:solidFill>
                <a:latin typeface="ArialNarrow,Bold"/>
              </a:rPr>
              <a:t>, tuz-enerji </a:t>
            </a:r>
            <a:r>
              <a:rPr lang="tr-TR" sz="3000" dirty="0" smtClean="0">
                <a:solidFill>
                  <a:srgbClr val="000000"/>
                </a:solidFill>
                <a:latin typeface="Symbol" pitchFamily="18" charset="2"/>
              </a:rPr>
              <a:t>­</a:t>
            </a:r>
            <a:r>
              <a:rPr lang="tr-TR" sz="3000" b="1" dirty="0" smtClean="0">
                <a:solidFill>
                  <a:srgbClr val="000000"/>
                </a:solidFill>
                <a:latin typeface="ArialNarrow,Bold"/>
              </a:rPr>
              <a:t>)</a:t>
            </a:r>
          </a:p>
          <a:p>
            <a:pPr marL="0" indent="0">
              <a:buFont typeface="Arial" pitchFamily="34" charset="0"/>
              <a:buNone/>
              <a:defRPr/>
            </a:pPr>
            <a:endParaRPr lang="tr-TR" sz="3000" b="1" dirty="0" smtClean="0">
              <a:solidFill>
                <a:srgbClr val="000000"/>
              </a:solidFill>
              <a:latin typeface="ArialNarrow,Bold"/>
            </a:endParaRPr>
          </a:p>
          <a:p>
            <a:pPr>
              <a:defRPr/>
            </a:pPr>
            <a:r>
              <a:rPr lang="tr-TR" sz="3000" b="1" dirty="0" smtClean="0">
                <a:solidFill>
                  <a:srgbClr val="000000"/>
                </a:solidFill>
                <a:latin typeface="ArialNarrow,Bold"/>
              </a:rPr>
              <a:t>Gıda katkı maddeleri içerir</a:t>
            </a:r>
          </a:p>
          <a:p>
            <a:pPr>
              <a:defRPr/>
            </a:pPr>
            <a:endParaRPr lang="tr-TR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Gıda Katkı Maddeleri Zararlı mıdır? </a:t>
            </a:r>
          </a:p>
          <a:p>
            <a:pPr>
              <a:defRPr/>
            </a:pPr>
            <a:endParaRPr lang="tr-TR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tr-TR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Katkı maddeleri kimyasal maddeler olduğu için </a:t>
            </a:r>
            <a:r>
              <a:rPr lang="tr-TR" sz="2800" b="1" dirty="0" smtClean="0">
                <a:latin typeface="Arial" pitchFamily="34" charset="0"/>
                <a:cs typeface="Arial" pitchFamily="34" charset="0"/>
              </a:rPr>
              <a:t>belirli bir sınırın üstünde </a:t>
            </a:r>
            <a:r>
              <a:rPr lang="tr-TR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alınmaları sağlığa zararlıdır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tr-TR" sz="2800" dirty="0" smtClean="0"/>
              <a:t>    Gıda katkı maddeleri duyarlı kişilerde </a:t>
            </a:r>
          </a:p>
          <a:p>
            <a:pPr>
              <a:defRPr/>
            </a:pPr>
            <a:r>
              <a:rPr lang="tr-TR" sz="2800" dirty="0" smtClean="0"/>
              <a:t>alerjik reaksiyonlar, </a:t>
            </a:r>
          </a:p>
          <a:p>
            <a:pPr>
              <a:defRPr/>
            </a:pPr>
            <a:r>
              <a:rPr lang="tr-TR" sz="2800" dirty="0" smtClean="0"/>
              <a:t>deri döküntüleri ve </a:t>
            </a:r>
          </a:p>
          <a:p>
            <a:pPr>
              <a:defRPr/>
            </a:pPr>
            <a:r>
              <a:rPr lang="tr-TR" sz="2800" dirty="0" smtClean="0"/>
              <a:t>astıma neden olabilir</a:t>
            </a:r>
            <a:endParaRPr lang="tr-TR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/>
          </a:bodyPr>
          <a:lstStyle/>
          <a:p>
            <a:r>
              <a:rPr lang="tr-TR" sz="4000" b="1" smtClean="0">
                <a:solidFill>
                  <a:srgbClr val="993300"/>
                </a:solidFill>
                <a:latin typeface="Arial" pitchFamily="34" charset="0"/>
              </a:rPr>
              <a:t>Okulda öğle yemeği verilmiyorsa</a:t>
            </a:r>
            <a:r>
              <a:rPr lang="tr-TR" sz="4000" smtClean="0">
                <a:solidFill>
                  <a:srgbClr val="CC3300"/>
                </a:solidFill>
                <a:latin typeface="Arial" pitchFamily="34" charset="0"/>
              </a:rPr>
              <a:t>;</a:t>
            </a:r>
          </a:p>
        </p:txBody>
      </p:sp>
      <p:sp>
        <p:nvSpPr>
          <p:cNvPr id="32771" name="Rectangle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1000" cy="4873752"/>
          </a:xfrm>
        </p:spPr>
        <p:txBody>
          <a:bodyPr/>
          <a:lstStyle/>
          <a:p>
            <a:endParaRPr lang="tr-TR" dirty="0" smtClean="0">
              <a:latin typeface="Arial" pitchFamily="34" charset="0"/>
            </a:endParaRPr>
          </a:p>
          <a:p>
            <a:r>
              <a:rPr lang="tr-TR" dirty="0" smtClean="0">
                <a:latin typeface="Arial" pitchFamily="34" charset="0"/>
              </a:rPr>
              <a:t>Okula götürülecek beslenme çantası 4 besin grubunda bulunan besinlerden seçilerek hazırlanabilir. </a:t>
            </a:r>
          </a:p>
          <a:p>
            <a:endParaRPr lang="tr-TR" dirty="0" smtClean="0">
              <a:latin typeface="Arial" pitchFamily="34" charset="0"/>
            </a:endParaRPr>
          </a:p>
          <a:p>
            <a:r>
              <a:rPr lang="tr-TR" dirty="0" smtClean="0">
                <a:latin typeface="Arial" pitchFamily="34" charset="0"/>
              </a:rPr>
              <a:t>Bu çantada sulu yemekleri taşımak zordur.</a:t>
            </a:r>
          </a:p>
          <a:p>
            <a:endParaRPr lang="tr-TR" dirty="0" smtClean="0">
              <a:latin typeface="Arial" pitchFamily="34" charset="0"/>
            </a:endParaRPr>
          </a:p>
          <a:p>
            <a:r>
              <a:rPr lang="tr-TR" dirty="0" smtClean="0">
                <a:latin typeface="Arial" pitchFamily="34" charset="0"/>
              </a:rPr>
              <a:t>Dengeli bir şekilde hazırlanmış ekmek arası yiyeceklerle de sağlıklı beslenilebilir.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tr-TR" dirty="0" smtClean="0">
                <a:latin typeface="Calibri" pitchFamily="34" charset="0"/>
              </a:rPr>
              <a:t>Okul öncesi çağında kazanılan beslenme alışkanlığı ilkokul çağına etki eder.</a:t>
            </a:r>
          </a:p>
          <a:p>
            <a:endParaRPr lang="tr-TR" dirty="0" smtClean="0">
              <a:latin typeface="Calibri" pitchFamily="34" charset="0"/>
            </a:endParaRPr>
          </a:p>
          <a:p>
            <a:r>
              <a:rPr lang="tr-TR" dirty="0" smtClean="0">
                <a:latin typeface="Calibri" pitchFamily="34" charset="0"/>
              </a:rPr>
              <a:t>Bu dönemlerde özellikle hazır besinlerden ziyade yerli malların tüketilmesine özen gösterilmelidir.</a:t>
            </a:r>
          </a:p>
        </p:txBody>
      </p:sp>
      <p:pic>
        <p:nvPicPr>
          <p:cNvPr id="4100" name="Picture 4" descr="mey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191000"/>
            <a:ext cx="7924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5" descr="0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3200400"/>
            <a:ext cx="8077200" cy="3352800"/>
          </a:xfrm>
        </p:spPr>
      </p:pic>
      <p:sp>
        <p:nvSpPr>
          <p:cNvPr id="33794" name="Rectangle 8"/>
          <p:cNvSpPr>
            <a:spLocks noGrp="1"/>
          </p:cNvSpPr>
          <p:nvPr>
            <p:ph type="body" idx="4294967295"/>
          </p:nvPr>
        </p:nvSpPr>
        <p:spPr>
          <a:xfrm>
            <a:off x="228600" y="457200"/>
            <a:ext cx="8229600" cy="4525963"/>
          </a:xfrm>
        </p:spPr>
        <p:txBody>
          <a:bodyPr/>
          <a:lstStyle/>
          <a:p>
            <a:r>
              <a:rPr lang="tr-TR" sz="2400" dirty="0" smtClean="0">
                <a:latin typeface="Arial" pitchFamily="34" charset="0"/>
              </a:rPr>
              <a:t>1. grupta bulunan besinlerden seçerek ekmek arasına konulabilir</a:t>
            </a:r>
          </a:p>
          <a:p>
            <a:r>
              <a:rPr lang="tr-TR" sz="2400" dirty="0" smtClean="0">
                <a:latin typeface="Arial" pitchFamily="34" charset="0"/>
              </a:rPr>
              <a:t>Bunun yanına alacağınız, 2. gruptaki iyi yıkanmış sebze veya meyveler vitamin ihtiyacımızı karşılayacaktır.  </a:t>
            </a:r>
          </a:p>
          <a:p>
            <a:r>
              <a:rPr lang="tr-TR" sz="2400" dirty="0" smtClean="0">
                <a:latin typeface="Arial" pitchFamily="34" charset="0"/>
              </a:rPr>
              <a:t>İçecek olarak okul kantininden alacağınız ayran veya süt iyi bir seçim olacaktır. </a:t>
            </a:r>
            <a:r>
              <a:rPr lang="tr-TR" sz="2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tr-TR" b="1" i="1" smtClean="0">
                <a:solidFill>
                  <a:schemeClr val="tx2"/>
                </a:solidFill>
                <a:latin typeface="Arial" pitchFamily="34" charset="0"/>
              </a:rPr>
              <a:t>   BESLENME ÇANTASININ HER GÜN ÇOK İYİ TEMİZLENMESİ GEREKTİĞİNİ UNUTMUYORUZ !</a:t>
            </a:r>
            <a:r>
              <a:rPr lang="tr-TR" i="1" smtClean="0">
                <a:solidFill>
                  <a:schemeClr val="tx2"/>
                </a:solidFill>
                <a:latin typeface="Arial" pitchFamily="34" charset="0"/>
              </a:rPr>
              <a:t> </a:t>
            </a:r>
          </a:p>
        </p:txBody>
      </p:sp>
      <p:pic>
        <p:nvPicPr>
          <p:cNvPr id="34820" name="Picture 7" descr="umix-beslenme-cantasi-love11664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276600"/>
            <a:ext cx="7543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Metin Yer Tutucusu 5"/>
          <p:cNvSpPr>
            <a:spLocks noGrp="1"/>
          </p:cNvSpPr>
          <p:nvPr>
            <p:ph type="body" idx="4294967295"/>
          </p:nvPr>
        </p:nvSpPr>
        <p:spPr>
          <a:xfrm>
            <a:off x="0" y="381000"/>
            <a:ext cx="7772400" cy="3482975"/>
          </a:xfrm>
        </p:spPr>
        <p:txBody>
          <a:bodyPr anchor="b">
            <a:normAutofit lnSpcReduction="10000"/>
          </a:bodyPr>
          <a:lstStyle/>
          <a:p>
            <a:pPr marL="0" indent="0">
              <a:buFont typeface="Arial" pitchFamily="34" charset="0"/>
              <a:buNone/>
            </a:pPr>
            <a:r>
              <a:rPr lang="tr-TR" sz="4000" b="1" smtClean="0">
                <a:solidFill>
                  <a:srgbClr val="9A0000"/>
                </a:solidFill>
                <a:latin typeface="ArialNarrow,Bold"/>
              </a:rPr>
              <a:t>Obezite Riski Yüksek</a:t>
            </a:r>
            <a:endParaRPr lang="tr-TR" sz="4000" smtClean="0">
              <a:solidFill>
                <a:srgbClr val="9A0000"/>
              </a:solidFill>
              <a:latin typeface="Wingdings" pitchFamily="2" charset="2"/>
            </a:endParaRPr>
          </a:p>
          <a:p>
            <a:pPr marL="0" indent="0"/>
            <a:r>
              <a:rPr lang="tr-TR" sz="2800" smtClean="0">
                <a:solidFill>
                  <a:srgbClr val="808000"/>
                </a:solidFill>
                <a:latin typeface="Wingdings" pitchFamily="2" charset="2"/>
              </a:rPr>
              <a:t> </a:t>
            </a:r>
            <a:r>
              <a:rPr lang="tr-TR" sz="2800" b="1" smtClean="0">
                <a:solidFill>
                  <a:srgbClr val="808000"/>
                </a:solidFill>
                <a:latin typeface="ArialNarrow,Bold"/>
              </a:rPr>
              <a:t>Hamburger, patates kızartması ve pizza yerine: peynirli-domatesli tost</a:t>
            </a:r>
          </a:p>
          <a:p>
            <a:pPr marL="0" indent="0"/>
            <a:r>
              <a:rPr lang="tr-TR" sz="2800" b="1" smtClean="0">
                <a:solidFill>
                  <a:srgbClr val="808000"/>
                </a:solidFill>
                <a:latin typeface="ArialNarrow,Bold"/>
              </a:rPr>
              <a:t>Kola yerine: süt, ayran, taze sıkılmış meyve suyu ve su</a:t>
            </a:r>
          </a:p>
          <a:p>
            <a:pPr marL="0" indent="0"/>
            <a:r>
              <a:rPr lang="tr-TR" sz="2800" smtClean="0">
                <a:solidFill>
                  <a:srgbClr val="808000"/>
                </a:solidFill>
                <a:latin typeface="Wingdings" pitchFamily="2" charset="2"/>
              </a:rPr>
              <a:t> </a:t>
            </a:r>
            <a:r>
              <a:rPr lang="tr-TR" sz="2800" b="1" smtClean="0">
                <a:solidFill>
                  <a:srgbClr val="808000"/>
                </a:solidFill>
                <a:latin typeface="ArialNarrow,Bold"/>
              </a:rPr>
              <a:t>Hazır meyve suları yerine: meyvenin kendisi</a:t>
            </a:r>
            <a:endParaRPr lang="tr-TR" sz="2800" smtClean="0">
              <a:solidFill>
                <a:srgbClr val="000000"/>
              </a:solidFill>
              <a:latin typeface="ArialNarrow,Bold"/>
            </a:endParaRPr>
          </a:p>
          <a:p>
            <a:pPr marL="0" indent="0">
              <a:buFont typeface="Arial" pitchFamily="34" charset="0"/>
              <a:buNone/>
            </a:pPr>
            <a:endParaRPr lang="tr-TR" sz="2000" smtClean="0">
              <a:solidFill>
                <a:srgbClr val="898989"/>
              </a:solidFill>
            </a:endParaRPr>
          </a:p>
        </p:txBody>
      </p:sp>
      <p:pic>
        <p:nvPicPr>
          <p:cNvPr id="3584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886200"/>
            <a:ext cx="3352800" cy="2954338"/>
          </a:xfrm>
          <a:noFill/>
        </p:spPr>
      </p:pic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903663"/>
            <a:ext cx="2895600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863975"/>
            <a:ext cx="2954338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r>
              <a:rPr lang="tr-TR" b="1" dirty="0" smtClean="0">
                <a:solidFill>
                  <a:srgbClr val="993300"/>
                </a:solidFill>
                <a:latin typeface="Arial" pitchFamily="34" charset="0"/>
              </a:rPr>
              <a:t>FİZİKSEL AKTİVİTE ŞART!</a:t>
            </a:r>
          </a:p>
        </p:txBody>
      </p:sp>
      <p:pic>
        <p:nvPicPr>
          <p:cNvPr id="36868" name="Picture 7" descr="Fiziksel-Aktivite-Cocuklarin-Beyin-Fonksiyonunu-Artiriyor_131638131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67200" y="4114800"/>
            <a:ext cx="4667250" cy="2743200"/>
          </a:xfrm>
        </p:spPr>
      </p:pic>
      <p:sp>
        <p:nvSpPr>
          <p:cNvPr id="36867" name="Rectangle 8"/>
          <p:cNvSpPr>
            <a:spLocks noGrp="1"/>
          </p:cNvSpPr>
          <p:nvPr>
            <p:ph type="body" idx="4294967295"/>
          </p:nvPr>
        </p:nvSpPr>
        <p:spPr>
          <a:xfrm>
            <a:off x="0" y="1219201"/>
            <a:ext cx="8839200" cy="3428999"/>
          </a:xfrm>
        </p:spPr>
        <p:txBody>
          <a:bodyPr/>
          <a:lstStyle/>
          <a:p>
            <a:endParaRPr lang="tr-TR" sz="2800" dirty="0" smtClean="0">
              <a:latin typeface="Arial" pitchFamily="34" charset="0"/>
            </a:endParaRPr>
          </a:p>
          <a:p>
            <a:r>
              <a:rPr lang="tr-TR" sz="2800" dirty="0" smtClean="0">
                <a:latin typeface="Arial" pitchFamily="34" charset="0"/>
              </a:rPr>
              <a:t>Yürüme, koşma, yüzme, basketbol, voleybol bu dönemde yapılacak sporlara örnek olarak verilebilir. </a:t>
            </a:r>
          </a:p>
          <a:p>
            <a:endParaRPr lang="tr-TR" sz="2800" dirty="0" smtClean="0">
              <a:latin typeface="Arial" pitchFamily="34" charset="0"/>
            </a:endParaRPr>
          </a:p>
          <a:p>
            <a:r>
              <a:rPr lang="tr-TR" sz="2800" dirty="0" smtClean="0">
                <a:latin typeface="Arial" pitchFamily="34" charset="0"/>
              </a:rPr>
              <a:t>Uygun olan spor belirlenmeli ve çocuğun yapmak istediği spor göz önünde bulundurulmalıdır</a:t>
            </a:r>
            <a:r>
              <a:rPr lang="tr-TR" sz="2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800" b="1" dirty="0" smtClean="0"/>
              <a:t>Okul </a:t>
            </a:r>
            <a:r>
              <a:rPr lang="en-US" sz="2800" b="1" dirty="0" err="1" smtClean="0"/>
              <a:t>Çocuklarında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Görülen</a:t>
            </a:r>
            <a:r>
              <a:rPr lang="en-US" sz="2800" b="1" dirty="0" smtClean="0"/>
              <a:t> Beslenme </a:t>
            </a:r>
            <a:r>
              <a:rPr lang="en-US" sz="2800" b="1" dirty="0" err="1" smtClean="0"/>
              <a:t>Bozuklukları</a:t>
            </a:r>
            <a:r>
              <a:rPr lang="en-US" sz="2800" b="1" dirty="0" smtClean="0"/>
              <a:t> ve </a:t>
            </a:r>
            <a:r>
              <a:rPr lang="en-US" sz="2800" b="1" dirty="0" err="1" smtClean="0"/>
              <a:t>Neden</a:t>
            </a:r>
            <a:r>
              <a:rPr lang="en-US" sz="2800" b="1" dirty="0" smtClean="0"/>
              <a:t> Olduğu </a:t>
            </a:r>
            <a:r>
              <a:rPr lang="en-US" sz="2800" b="1" dirty="0" err="1" smtClean="0"/>
              <a:t>Sorunlar</a:t>
            </a:r>
            <a:endParaRPr lang="en-US" sz="2800" dirty="0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4294967295"/>
          </p:nvPr>
        </p:nvSpPr>
        <p:spPr>
          <a:xfrm>
            <a:off x="-152400" y="1295400"/>
            <a:ext cx="9296400" cy="4525963"/>
          </a:xfrm>
        </p:spPr>
        <p:txBody>
          <a:bodyPr/>
          <a:lstStyle/>
          <a:p>
            <a:pPr eaLnBrk="1" hangingPunct="1"/>
            <a:r>
              <a:rPr lang="en-US" sz="2400" dirty="0" err="1" smtClean="0"/>
              <a:t>Yapılan</a:t>
            </a:r>
            <a:r>
              <a:rPr lang="en-US" sz="2400" dirty="0" smtClean="0"/>
              <a:t> </a:t>
            </a:r>
            <a:r>
              <a:rPr lang="en-US" sz="2400" dirty="0" err="1" smtClean="0"/>
              <a:t>araştırmalarda</a:t>
            </a:r>
            <a:r>
              <a:rPr lang="en-US" sz="2400" dirty="0" smtClean="0"/>
              <a:t> </a:t>
            </a:r>
            <a:r>
              <a:rPr lang="en-US" sz="2400" dirty="0" err="1" smtClean="0"/>
              <a:t>çocukların</a:t>
            </a:r>
            <a:r>
              <a:rPr lang="en-US" sz="2400" dirty="0" smtClean="0"/>
              <a:t> </a:t>
            </a:r>
            <a:r>
              <a:rPr lang="en-US" sz="2400" dirty="0" err="1" smtClean="0"/>
              <a:t>okulda</a:t>
            </a:r>
            <a:r>
              <a:rPr lang="en-US" sz="2400" dirty="0" smtClean="0"/>
              <a:t> hamburger, </a:t>
            </a:r>
            <a:r>
              <a:rPr lang="en-US" sz="2400" dirty="0" err="1" smtClean="0"/>
              <a:t>tost</a:t>
            </a:r>
            <a:r>
              <a:rPr lang="en-US" sz="2400" dirty="0" smtClean="0"/>
              <a:t>, kola, </a:t>
            </a:r>
            <a:r>
              <a:rPr lang="en-US" sz="2400" dirty="0" err="1" smtClean="0"/>
              <a:t>çikolata</a:t>
            </a:r>
            <a:r>
              <a:rPr lang="en-US" sz="2400" dirty="0" smtClean="0"/>
              <a:t>, </a:t>
            </a:r>
            <a:r>
              <a:rPr lang="en-US" sz="2400" dirty="0" err="1" smtClean="0"/>
              <a:t>cips</a:t>
            </a:r>
            <a:r>
              <a:rPr lang="en-US" sz="2400" dirty="0" smtClean="0"/>
              <a:t>, simit, </a:t>
            </a:r>
            <a:r>
              <a:rPr lang="en-US" sz="2400" dirty="0" err="1" smtClean="0"/>
              <a:t>çubuk</a:t>
            </a:r>
            <a:r>
              <a:rPr lang="en-US" sz="2400" dirty="0" smtClean="0"/>
              <a:t> </a:t>
            </a:r>
            <a:r>
              <a:rPr lang="en-US" sz="2400" dirty="0" err="1" smtClean="0"/>
              <a:t>kraker</a:t>
            </a:r>
            <a:r>
              <a:rPr lang="en-US" sz="2400" dirty="0" smtClean="0"/>
              <a:t>, </a:t>
            </a:r>
            <a:r>
              <a:rPr lang="en-US" sz="2400" dirty="0" err="1" smtClean="0"/>
              <a:t>kek</a:t>
            </a:r>
            <a:r>
              <a:rPr lang="en-US" sz="2400" dirty="0" smtClean="0"/>
              <a:t> vb. </a:t>
            </a:r>
            <a:r>
              <a:rPr lang="en-US" sz="2400" dirty="0" err="1" smtClean="0"/>
              <a:t>yiyecekleri</a:t>
            </a:r>
            <a:r>
              <a:rPr lang="en-US" sz="2400" dirty="0" smtClean="0"/>
              <a:t> </a:t>
            </a:r>
            <a:r>
              <a:rPr lang="en-US" sz="2400" dirty="0" err="1" smtClean="0"/>
              <a:t>çok</a:t>
            </a:r>
            <a:r>
              <a:rPr lang="en-US" sz="2400" dirty="0" smtClean="0"/>
              <a:t> </a:t>
            </a:r>
            <a:r>
              <a:rPr lang="en-US" sz="2400" dirty="0" err="1" smtClean="0"/>
              <a:t>sık</a:t>
            </a:r>
            <a:r>
              <a:rPr lang="en-US" sz="2400" dirty="0" smtClean="0"/>
              <a:t> </a:t>
            </a:r>
            <a:r>
              <a:rPr lang="en-US" sz="2400" dirty="0" err="1" smtClean="0"/>
              <a:t>tükettikleri</a:t>
            </a:r>
            <a:r>
              <a:rPr lang="en-US" sz="2400" dirty="0" smtClean="0"/>
              <a:t> saptanmıştır. </a:t>
            </a:r>
            <a:r>
              <a:rPr lang="en-US" sz="2400" dirty="0" err="1" smtClean="0"/>
              <a:t>Ülkemizde</a:t>
            </a:r>
            <a:r>
              <a:rPr lang="en-US" sz="2400" dirty="0" smtClean="0"/>
              <a:t> </a:t>
            </a:r>
            <a:r>
              <a:rPr lang="en-US" sz="2400" dirty="0" err="1" smtClean="0"/>
              <a:t>bulunan</a:t>
            </a:r>
            <a:r>
              <a:rPr lang="en-US" sz="2400" dirty="0" smtClean="0"/>
              <a:t> bu </a:t>
            </a:r>
            <a:r>
              <a:rPr lang="en-US" sz="2400" dirty="0" err="1" smtClean="0"/>
              <a:t>yaş</a:t>
            </a:r>
            <a:r>
              <a:rPr lang="en-US" sz="2400" dirty="0" smtClean="0"/>
              <a:t> </a:t>
            </a:r>
            <a:r>
              <a:rPr lang="en-US" sz="2400" dirty="0" err="1" smtClean="0"/>
              <a:t>grubundaki</a:t>
            </a:r>
            <a:r>
              <a:rPr lang="en-US" sz="2400" dirty="0" smtClean="0"/>
              <a:t> 13.5 </a:t>
            </a:r>
            <a:r>
              <a:rPr lang="en-US" sz="2400" dirty="0" err="1" smtClean="0"/>
              <a:t>milyon</a:t>
            </a:r>
            <a:r>
              <a:rPr lang="en-US" sz="2400" dirty="0" smtClean="0"/>
              <a:t> </a:t>
            </a:r>
            <a:r>
              <a:rPr lang="en-US" sz="2400" dirty="0" err="1" smtClean="0"/>
              <a:t>çocuğun</a:t>
            </a:r>
            <a:r>
              <a:rPr lang="en-US" sz="2400" dirty="0" smtClean="0"/>
              <a:t> % 16’sında beslenme </a:t>
            </a:r>
            <a:r>
              <a:rPr lang="en-US" sz="2400" dirty="0" err="1" smtClean="0"/>
              <a:t>bozukluğu</a:t>
            </a:r>
            <a:r>
              <a:rPr lang="en-US" sz="2400" dirty="0" smtClean="0"/>
              <a:t> görülmektedir</a:t>
            </a:r>
            <a:r>
              <a:rPr lang="tr-TR" sz="2400" dirty="0" smtClean="0"/>
              <a:t>..!!</a:t>
            </a:r>
            <a:endParaRPr lang="en-US" sz="2400" dirty="0" smtClean="0"/>
          </a:p>
        </p:txBody>
      </p:sp>
      <p:pic>
        <p:nvPicPr>
          <p:cNvPr id="6146" name="Picture 2" descr="http://1.bp.blogspot.com/_G0WEapP1Zps/SPSAIqfU9mI/AAAAAAAAAw4/GBueY5nzwuY/s400/yamyamgu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2800"/>
            <a:ext cx="3810000" cy="350520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148" name="Picture 4" descr="http://www.al-arabeya.net/images/kfc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895600"/>
            <a:ext cx="3733800" cy="213359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150" name="Picture 6" descr="http://s.alriyadh.com/2008/12/16/img/0146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694767"/>
            <a:ext cx="3244850" cy="216323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8229600" cy="5410200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3800" dirty="0" smtClean="0">
                <a:solidFill>
                  <a:srgbClr val="FF0000"/>
                </a:solidFill>
              </a:rPr>
              <a:t>Buna bağlı </a:t>
            </a:r>
            <a:r>
              <a:rPr lang="en-US" sz="3800" dirty="0" err="1" smtClean="0">
                <a:solidFill>
                  <a:srgbClr val="FF0000"/>
                </a:solidFill>
              </a:rPr>
              <a:t>olarak</a:t>
            </a:r>
            <a:r>
              <a:rPr lang="en-US" sz="3800" dirty="0" smtClean="0">
                <a:solidFill>
                  <a:srgbClr val="FF0000"/>
                </a:solidFill>
              </a:rPr>
              <a:t> </a:t>
            </a:r>
            <a:r>
              <a:rPr lang="en-US" sz="3800" u="sng" dirty="0" err="1" smtClean="0">
                <a:solidFill>
                  <a:srgbClr val="FF0000"/>
                </a:solidFill>
              </a:rPr>
              <a:t>çocuklarda</a:t>
            </a:r>
            <a:r>
              <a:rPr lang="en-US" sz="3800" dirty="0" smtClean="0">
                <a:solidFill>
                  <a:srgbClr val="FF0000"/>
                </a:solidFill>
              </a:rPr>
              <a:t>; 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tr-TR" sz="2800" dirty="0" smtClean="0"/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4500" dirty="0" smtClean="0"/>
              <a:t>- Vitamin yetersizliği 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4500" dirty="0" smtClean="0"/>
              <a:t>- Diş çürükleri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4500" dirty="0" smtClean="0"/>
              <a:t>- Bağırsak parazitleri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4500" dirty="0" smtClean="0"/>
              <a:t>- Demir yetersizliğine bağlı kansızlık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4500" dirty="0" smtClean="0"/>
              <a:t>- Gelişim geriliği ve kısa boyluluk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4500" dirty="0" smtClean="0"/>
              <a:t>- İştahsızlık ve zayıflık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4500" dirty="0" smtClean="0"/>
              <a:t>- Dikkat süresinin azalması ve algılama sorunu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4500" dirty="0" smtClean="0"/>
              <a:t>- Öğrenmede güçlük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4500" dirty="0" smtClean="0"/>
              <a:t>- Okulda devamsızlık 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4500" dirty="0" smtClean="0"/>
              <a:t>Aşırı enerji alımı ve yetersiz hareket nedeniyle oluşan şişmanlık </a:t>
            </a:r>
            <a:endParaRPr lang="tr-TR" sz="4500" i="1" dirty="0" smtClean="0"/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tr-TR" sz="4500" dirty="0" smtClean="0"/>
              <a:t>B</a:t>
            </a:r>
            <a:r>
              <a:rPr lang="en-US" sz="4500" dirty="0" smtClean="0"/>
              <a:t>unu takiben yetişkinlikle de devam eden birçok sağlık sorunu görülmektedir.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pic>
        <p:nvPicPr>
          <p:cNvPr id="5122" name="Picture 2" descr="http://www.webanne.com/hastalik_resim/curuk_d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0872" y="0"/>
            <a:ext cx="2973128" cy="28956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28600" y="304800"/>
            <a:ext cx="6642100" cy="94615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1" hangingPunct="1"/>
            <a:r>
              <a:rPr lang="tr-TR" sz="2800" b="1" dirty="0"/>
              <a:t>Bu dönem çocuklara yapılacak </a:t>
            </a:r>
          </a:p>
          <a:p>
            <a:pPr algn="ctr" eaLnBrk="1" hangingPunct="1"/>
            <a:r>
              <a:rPr lang="tr-TR" sz="2800" b="1" dirty="0"/>
              <a:t>ÖNERİLER:</a:t>
            </a:r>
            <a:endParaRPr lang="tr-TR" sz="2800" b="1" dirty="0">
              <a:latin typeface="Tahoma Tur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04800" y="1524000"/>
            <a:ext cx="6324600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1" hangingPunct="1"/>
            <a:r>
              <a:rPr lang="tr-TR" dirty="0"/>
              <a:t> </a:t>
            </a:r>
            <a:r>
              <a:rPr lang="tr-TR" sz="2800" dirty="0"/>
              <a:t>GÜNDE İKİ SU BARDAĞI SÜT İÇİNİZ</a:t>
            </a:r>
            <a:endParaRPr lang="tr-TR" sz="2800" dirty="0">
              <a:latin typeface="Tahoma Tur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304800" y="2362200"/>
            <a:ext cx="6934200" cy="519113"/>
          </a:xfrm>
          <a:prstGeom prst="rect">
            <a:avLst/>
          </a:prstGeom>
          <a:solidFill>
            <a:srgbClr val="6666FF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1" hangingPunct="1"/>
            <a:r>
              <a:rPr lang="tr-TR" sz="2800" dirty="0"/>
              <a:t>HER GÜN DÜZENLİ KAHVALTI YAPINIZ.</a:t>
            </a:r>
            <a:endParaRPr lang="tr-TR" sz="2800" dirty="0">
              <a:latin typeface="Tahoma Tur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04800" y="3200400"/>
            <a:ext cx="6934200" cy="954088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1" hangingPunct="1"/>
            <a:r>
              <a:rPr lang="tr-TR" sz="2800" dirty="0"/>
              <a:t>GÜNDE EN AZ ÜÇ ÖĞÜN YEMEK </a:t>
            </a:r>
          </a:p>
          <a:p>
            <a:pPr eaLnBrk="1" hangingPunct="1"/>
            <a:r>
              <a:rPr lang="tr-TR" sz="2800" dirty="0"/>
              <a:t>YİYİNİZ.</a:t>
            </a:r>
            <a:endParaRPr lang="tr-TR" sz="2800" dirty="0">
              <a:latin typeface="Tahoma Tur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384175" y="4333875"/>
            <a:ext cx="5791200" cy="523875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1" hangingPunct="1"/>
            <a:r>
              <a:rPr lang="tr-TR" sz="2800" dirty="0"/>
              <a:t>ÖĞÜN ATLAMAYINIZ.</a:t>
            </a:r>
            <a:endParaRPr lang="tr-TR" sz="2800" dirty="0">
              <a:latin typeface="Tahoma Tur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228600" y="4953000"/>
            <a:ext cx="7010400" cy="13858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1" hangingPunct="1"/>
            <a:r>
              <a:rPr lang="tr-TR" sz="2800" dirty="0"/>
              <a:t>ÖĞÜN ARALARINDA ŞEKERLİ BESİNLERİ </a:t>
            </a:r>
          </a:p>
          <a:p>
            <a:pPr eaLnBrk="1" hangingPunct="1"/>
            <a:r>
              <a:rPr lang="tr-TR" sz="2800" dirty="0"/>
              <a:t>TÜKETMEYİNİZ.</a:t>
            </a:r>
            <a:endParaRPr lang="tr-TR" sz="2800" dirty="0">
              <a:latin typeface="Tahoma Tu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 autoUpdateAnimBg="0"/>
      <p:bldP spid="32771" grpId="0" animBg="1" autoUpdateAnimBg="0"/>
      <p:bldP spid="32772" grpId="0" animBg="1" autoUpdateAnimBg="0"/>
      <p:bldP spid="32773" grpId="0" animBg="1" autoUpdateAnimBg="0"/>
      <p:bldP spid="32774" grpId="0" animBg="1" autoUpdateAnimBg="0"/>
      <p:bldP spid="32775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533400" y="481013"/>
            <a:ext cx="8382000" cy="523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1" hangingPunct="1"/>
            <a:r>
              <a:rPr lang="tr-TR" sz="2800" dirty="0"/>
              <a:t>AÇIKTA SATILAN BESİNLERİ SATIN ALMAYINIZ.</a:t>
            </a:r>
            <a:endParaRPr lang="tr-TR" sz="2800" dirty="0">
              <a:latin typeface="Tahoma Tur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533400" y="1447800"/>
            <a:ext cx="8001000" cy="954088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1" hangingPunct="1"/>
            <a:r>
              <a:rPr lang="tr-TR" sz="2800" dirty="0"/>
              <a:t>YEMEKLERDEN ÖNCE ELLERİNİZİ MUTLAKA YIKAYINIZ</a:t>
            </a:r>
            <a:endParaRPr lang="tr-TR" sz="2800" dirty="0">
              <a:latin typeface="Tahoma Tur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533400" y="2667000"/>
            <a:ext cx="8153400" cy="954088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1" hangingPunct="1"/>
            <a:r>
              <a:rPr lang="tr-TR" sz="2800" dirty="0"/>
              <a:t>ÇİĞ SEBZE VE MEYVELERİ BOL SU İLE YIKADIKTAN SONRA YİYİNİZ.</a:t>
            </a:r>
            <a:endParaRPr lang="tr-TR" sz="2800" dirty="0">
              <a:latin typeface="Tahoma Tur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609600" y="5257800"/>
            <a:ext cx="6238875" cy="519113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1" hangingPunct="1"/>
            <a:r>
              <a:rPr lang="tr-TR" sz="2800" dirty="0"/>
              <a:t>SAĞLIKLI OLMAK İÇİN SPOR YAPINIZ.</a:t>
            </a:r>
            <a:endParaRPr lang="tr-TR" sz="2800" dirty="0">
              <a:latin typeface="Tahoma Tur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533400" y="3962400"/>
            <a:ext cx="8382000" cy="94615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1" hangingPunct="1"/>
            <a:r>
              <a:rPr lang="tr-TR" sz="2800" dirty="0"/>
              <a:t>AĞIRLIĞINIZIN BOYUNUZA UYGUN OLMASINA</a:t>
            </a:r>
          </a:p>
          <a:p>
            <a:pPr eaLnBrk="1" hangingPunct="1"/>
            <a:r>
              <a:rPr lang="tr-TR" sz="2800" dirty="0"/>
              <a:t> DİKKAT EDİNİZ.</a:t>
            </a:r>
            <a:endParaRPr lang="tr-TR" sz="2800" dirty="0">
              <a:latin typeface="Tahoma Tu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 autoUpdateAnimBg="0"/>
      <p:bldP spid="34819" grpId="0" animBg="1" autoUpdateAnimBg="0"/>
      <p:bldP spid="34820" grpId="0" animBg="1" autoUpdateAnimBg="0"/>
      <p:bldP spid="34821" grpId="0" animBg="1" autoUpdateAnimBg="0"/>
      <p:bldP spid="34822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cocuk_resimleri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1576338" y="274638"/>
            <a:ext cx="5991323" cy="5851525"/>
          </a:xfrm>
        </p:spPr>
      </p:pic>
      <p:sp>
        <p:nvSpPr>
          <p:cNvPr id="41987" name="Rectangle 10"/>
          <p:cNvSpPr>
            <a:spLocks noChangeArrowheads="1"/>
          </p:cNvSpPr>
          <p:nvPr/>
        </p:nvSpPr>
        <p:spPr bwMode="auto">
          <a:xfrm>
            <a:off x="2209800" y="5791200"/>
            <a:ext cx="5943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tr-TR" sz="4800" b="1" dirty="0">
                <a:solidFill>
                  <a:srgbClr val="CC3300"/>
                </a:solidFill>
              </a:rPr>
              <a:t>TEŞEKKÜRLER</a:t>
            </a:r>
            <a:r>
              <a:rPr lang="tr-TR" sz="4800" dirty="0">
                <a:solidFill>
                  <a:srgbClr val="CC3300"/>
                </a:solidFill>
              </a:rPr>
              <a:t>…</a:t>
            </a:r>
            <a:r>
              <a:rPr lang="tr-TR" sz="4800" dirty="0">
                <a:solidFill>
                  <a:srgbClr val="CC3300"/>
                </a:solidFill>
                <a:sym typeface="Wingdings" pitchFamily="2" charset="2"/>
              </a:rPr>
              <a:t>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00200" y="5257800"/>
            <a:ext cx="6096000" cy="762000"/>
          </a:xfrm>
          <a:prstGeom prst="rect">
            <a:avLst/>
          </a:prstGeom>
          <a:solidFill>
            <a:schemeClr val="bg1">
              <a:alpha val="85000"/>
            </a:schemeClr>
          </a:solidFill>
          <a:ln/>
          <a:effectLst>
            <a:softEdge rad="1270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rtlCol="0" anchor="b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200" b="1" dirty="0" smtClean="0">
                <a:solidFill>
                  <a:srgbClr val="CC3300"/>
                </a:solidFill>
              </a:rPr>
              <a:t>GAZİ AHMET MUHTAR PAŞA İLOKULU REHBERLİK SERVİSİ</a:t>
            </a:r>
            <a:r>
              <a:rPr kumimoji="0" lang="tr-T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4176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kern="1200" dirty="0">
                <a:hlinkClick r:id="rId2" tooltip="Permanent link to İlkokul çağında beslenme nasıl olmalı ?"/>
              </a:rPr>
              <a:t>İlkokul çağında beslenme nasıl olmalı </a:t>
            </a:r>
            <a:r>
              <a:rPr lang="en-US" b="1" kern="1200" dirty="0" smtClean="0">
                <a:hlinkClick r:id="rId2" tooltip="Permanent link to İlkokul çağında beslenme nasıl olmalı ?"/>
              </a:rPr>
              <a:t>?</a:t>
            </a:r>
            <a:r>
              <a:rPr lang="tr-TR" b="1" kern="1200" dirty="0" smtClean="0"/>
              <a:t/>
            </a:r>
            <a:br>
              <a:rPr lang="tr-TR" b="1" kern="1200" dirty="0" smtClean="0"/>
            </a:br>
            <a:r>
              <a:rPr lang="en-US" b="1" kern="1200" dirty="0"/>
              <a:t/>
            </a:r>
            <a:br>
              <a:rPr lang="en-US" b="1" kern="1200" dirty="0"/>
            </a:br>
            <a:endParaRPr lang="en-US" kern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838200"/>
            <a:ext cx="8991600" cy="2590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Okul çağına başladıklarında ailelerinden ilk kez ciddi anlamda ayrılan çocuklar, çevresiyle iletişiminin arttığı bir döneme girmekte ve bu nedenle yanlış beslenme okul çağından itibaren başlamaktadır.</a:t>
            </a:r>
            <a:endParaRPr lang="tr-TR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tr-TR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İlkokul çağı  hızlı büyüme ve gelişmenin devam ettiği bir dönemdir</a:t>
            </a:r>
            <a:r>
              <a:rPr lang="tr-TR" sz="2800" dirty="0" smtClean="0">
                <a:solidFill>
                  <a:schemeClr val="tx1"/>
                </a:solidFill>
                <a:latin typeface="Calibri" pitchFamily="34" charset="0"/>
              </a:rPr>
              <a:t>.Bu nedenle 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sağlıklı bir şekilde büyümeleri için düzenli beslenme ile desteklenmeleri gerek</a:t>
            </a:r>
            <a:r>
              <a:rPr lang="tr-TR" sz="2800" dirty="0" smtClean="0">
                <a:solidFill>
                  <a:schemeClr val="tx1"/>
                </a:solidFill>
                <a:latin typeface="Calibri" pitchFamily="34" charset="0"/>
              </a:rPr>
              <a:t>ir.</a:t>
            </a:r>
          </a:p>
          <a:p>
            <a:pPr eaLnBrk="1" hangingPunct="1">
              <a:lnSpc>
                <a:spcPct val="90000"/>
              </a:lnSpc>
              <a:defRPr/>
            </a:pPr>
            <a:endParaRPr lang="tr-TR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123" name="Picture 2" descr="http://img03.blogcu.com/images/c/a/n/canisiklari/568fcc40ae4a8be4c0b0c8716af9e333_12739995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5200"/>
            <a:ext cx="914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2.bp.blogspot.com/_AgNZnvsi4Pc/TDodm86a3MI/AAAAAAAABlY/Q4giTC8pjD0/s1600/DSC_82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6240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Dikdörtgen"/>
          <p:cNvSpPr/>
          <p:nvPr/>
        </p:nvSpPr>
        <p:spPr>
          <a:xfrm>
            <a:off x="533400" y="228600"/>
            <a:ext cx="8077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endParaRPr lang="tr-TR" sz="2400" dirty="0" smtClean="0">
              <a:latin typeface="Calibri" pitchFamily="34" charset="0"/>
            </a:endParaRPr>
          </a:p>
          <a:p>
            <a:pPr eaLnBrk="1" hangingPunct="1">
              <a:defRPr/>
            </a:pPr>
            <a:endParaRPr lang="tr-TR" sz="2400" dirty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en-US" sz="2400" dirty="0" smtClean="0">
                <a:latin typeface="Calibri" pitchFamily="34" charset="0"/>
              </a:rPr>
              <a:t>Okul </a:t>
            </a:r>
            <a:r>
              <a:rPr lang="en-US" sz="2400" dirty="0">
                <a:latin typeface="Calibri" pitchFamily="34" charset="0"/>
              </a:rPr>
              <a:t>çağında yeme alışkanlıkları aile</a:t>
            </a:r>
            <a:r>
              <a:rPr lang="tr-TR" sz="2400" dirty="0">
                <a:latin typeface="Calibri" pitchFamily="34" charset="0"/>
              </a:rPr>
              <a:t>nin </a:t>
            </a:r>
            <a:r>
              <a:rPr lang="en-US" sz="2400" dirty="0">
                <a:latin typeface="Calibri" pitchFamily="34" charset="0"/>
              </a:rPr>
              <a:t>beslenme alışkanlıkları tarafından etkilenmektedir. </a:t>
            </a:r>
            <a:endParaRPr lang="tr-TR" sz="2400" dirty="0">
              <a:latin typeface="Calibri" pitchFamily="34" charset="0"/>
            </a:endParaRPr>
          </a:p>
          <a:p>
            <a:pPr eaLnBrk="1" hangingPunct="1">
              <a:defRPr/>
            </a:pPr>
            <a:endParaRPr lang="tr-TR" sz="2400" dirty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Calibri" pitchFamily="34" charset="0"/>
              </a:rPr>
              <a:t>Okulda beslenme konusunda kontrolsüz olan çocuk, yine anne ve baba çalışıyorsa eve geldiğinde kendisi, yiyecek hazırlamayla karşı karşıya kalacak ve yanlış beslenme alışkanlıkları edinecektir. </a:t>
            </a:r>
            <a:endParaRPr lang="tr-TR" sz="2400" dirty="0">
              <a:latin typeface="Calibri" pitchFamily="34" charset="0"/>
            </a:endParaRPr>
          </a:p>
          <a:p>
            <a:pPr eaLnBrk="1" hangingPunct="1">
              <a:defRPr/>
            </a:pPr>
            <a:endParaRPr lang="tr-TR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 smtClean="0"/>
          </a:p>
        </p:txBody>
      </p:sp>
      <p:sp>
        <p:nvSpPr>
          <p:cNvPr id="7171" name="Rectangle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24800" cy="4873752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Bu gibi nedenlerden dolayı ilkokul çağı çocuğunun doğru beslenmesi, </a:t>
            </a:r>
            <a:endParaRPr lang="tr-TR" sz="280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eaLnBrk="1" hangingPunct="1"/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ailenin ve okul yönetimindeki kişilerin eğitimini gerektiren önemli bir konudur</a:t>
            </a:r>
            <a:r>
              <a:rPr lang="tr-TR" sz="28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. </a:t>
            </a:r>
          </a:p>
          <a:p>
            <a:pPr eaLnBrk="1" hangingPunct="1"/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Eğer bunlar sağlanamaz ise büyümede yavaşlama görülür.</a:t>
            </a:r>
            <a:endParaRPr lang="tr-TR" sz="280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eaLnBrk="1" hangingPunct="1"/>
            <a:endParaRPr lang="tr-TR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/>
            <a:r>
              <a:rPr lang="tr-TR" sz="2800" dirty="0" smtClean="0">
                <a:solidFill>
                  <a:schemeClr val="tx1"/>
                </a:solidFill>
                <a:latin typeface="Calibri" pitchFamily="34" charset="0"/>
              </a:rPr>
              <a:t>Bu yüzden veliler her zaman okul idaresi ile iletişim halinde olmalıdır</a:t>
            </a:r>
          </a:p>
          <a:p>
            <a:pPr>
              <a:buFont typeface="Arial" pitchFamily="34" charset="0"/>
              <a:buNone/>
            </a:pPr>
            <a:endParaRPr lang="tr-TR" sz="28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>
          <a:xfrm>
            <a:off x="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Yüksek yağ içerikli </a:t>
            </a:r>
            <a:r>
              <a:rPr lang="en-US" dirty="0" err="1" smtClean="0"/>
              <a:t>öğünle</a:t>
            </a:r>
            <a:r>
              <a:rPr lang="tr-TR" dirty="0" smtClean="0"/>
              <a:t>r</a:t>
            </a:r>
            <a:r>
              <a:rPr lang="tr-TR" dirty="0" smtClean="0">
                <a:latin typeface="Arial" pitchFamily="34" charset="0"/>
              </a:rPr>
              <a:t>,</a:t>
            </a:r>
          </a:p>
          <a:p>
            <a:pPr eaLnBrk="1" hangingPunct="1"/>
            <a:r>
              <a:rPr lang="tr-TR" dirty="0" smtClean="0"/>
              <a:t>B</a:t>
            </a:r>
            <a:r>
              <a:rPr lang="en-US" dirty="0" smtClean="0"/>
              <a:t>üyüyen porsiyonlar</a:t>
            </a:r>
            <a:r>
              <a:rPr lang="tr-TR" dirty="0" smtClean="0"/>
              <a:t>,</a:t>
            </a:r>
          </a:p>
          <a:p>
            <a:pPr eaLnBrk="1" hangingPunct="1"/>
            <a:r>
              <a:rPr lang="tr-TR" dirty="0" smtClean="0"/>
              <a:t>Y</a:t>
            </a:r>
            <a:r>
              <a:rPr lang="en-US" dirty="0" smtClean="0"/>
              <a:t>etersiz posa tüketimi</a:t>
            </a:r>
            <a:r>
              <a:rPr lang="tr-TR" dirty="0" smtClean="0"/>
              <a:t>,</a:t>
            </a:r>
          </a:p>
          <a:p>
            <a:pPr eaLnBrk="1" hangingPunct="1"/>
            <a:r>
              <a:rPr lang="tr-TR" dirty="0" smtClean="0"/>
              <a:t>S</a:t>
            </a:r>
            <a:r>
              <a:rPr lang="en-US" dirty="0" smtClean="0"/>
              <a:t>aflaştırılmış besinler</a:t>
            </a:r>
            <a:r>
              <a:rPr lang="tr-TR" dirty="0" smtClean="0"/>
              <a:t>,</a:t>
            </a:r>
          </a:p>
          <a:p>
            <a:pPr eaLnBrk="1" hangingPunct="1"/>
            <a:r>
              <a:rPr lang="tr-TR" dirty="0" smtClean="0"/>
              <a:t>B</a:t>
            </a:r>
            <a:r>
              <a:rPr lang="en-US" dirty="0" smtClean="0"/>
              <a:t>asit şeker </a:t>
            </a:r>
            <a:r>
              <a:rPr lang="en-US" dirty="0" err="1" smtClean="0"/>
              <a:t>kulla</a:t>
            </a:r>
            <a:r>
              <a:rPr lang="tr-TR" dirty="0" smtClean="0"/>
              <a:t>nımı,       </a:t>
            </a:r>
          </a:p>
          <a:p>
            <a:pPr eaLnBrk="1" hangingPunct="1"/>
            <a:endParaRPr lang="tr-TR" dirty="0" smtClean="0"/>
          </a:p>
          <a:p>
            <a:pPr eaLnBrk="1" hangingPunct="1">
              <a:buNone/>
            </a:pPr>
            <a:r>
              <a:rPr lang="tr-TR" dirty="0" smtClean="0"/>
              <a:t>                                                   </a:t>
            </a:r>
            <a:endParaRPr lang="tr-TR" dirty="0" smtClean="0">
              <a:latin typeface="Arial" pitchFamily="34" charset="0"/>
            </a:endParaRPr>
          </a:p>
          <a:p>
            <a:pPr eaLnBrk="1" hangingPunct="1">
              <a:buFont typeface="Arial" pitchFamily="34" charset="0"/>
              <a:buNone/>
            </a:pPr>
            <a:r>
              <a:rPr lang="tr-TR" i="1" dirty="0" smtClean="0">
                <a:solidFill>
                  <a:srgbClr val="FF0000"/>
                </a:solidFill>
                <a:latin typeface="Arial" pitchFamily="34" charset="0"/>
              </a:rPr>
              <a:t>	</a:t>
            </a:r>
            <a:r>
              <a:rPr lang="en-US" i="1" u="sng" dirty="0" smtClean="0">
                <a:solidFill>
                  <a:srgbClr val="FF0000"/>
                </a:solidFill>
              </a:rPr>
              <a:t>gibi nedenlerden dolayı sağlıksız nesiller yetişmektedir</a:t>
            </a:r>
            <a:r>
              <a:rPr lang="tr-TR" i="1" u="sng" dirty="0" smtClean="0">
                <a:solidFill>
                  <a:srgbClr val="FF0000"/>
                </a:solidFill>
              </a:rPr>
              <a:t>.</a:t>
            </a:r>
            <a:endParaRPr lang="en-US" i="1" u="sng" dirty="0" smtClean="0">
              <a:solidFill>
                <a:srgbClr val="FF0000"/>
              </a:solidFill>
            </a:endParaRPr>
          </a:p>
        </p:txBody>
      </p:sp>
      <p:pic>
        <p:nvPicPr>
          <p:cNvPr id="17410" name="Picture 2" descr="http://www.faceburgers.com/faceburger/2-3%20hamburger%20%20%20%20%20%20%20%20-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7343" y="1"/>
            <a:ext cx="3692396" cy="4038599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softEdge rad="127000"/>
          </a:effectLst>
        </p:spPr>
      </p:pic>
      <p:cxnSp>
        <p:nvCxnSpPr>
          <p:cNvPr id="6" name="Straight Arrow Connector 5"/>
          <p:cNvCxnSpPr/>
          <p:nvPr/>
        </p:nvCxnSpPr>
        <p:spPr>
          <a:xfrm rot="16200000" flipH="1">
            <a:off x="5867400" y="838200"/>
            <a:ext cx="2514600" cy="25146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5791200" y="1066800"/>
            <a:ext cx="2590800" cy="21336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4294967295"/>
          </p:nvPr>
        </p:nvSpPr>
        <p:spPr>
          <a:xfrm>
            <a:off x="152400" y="381000"/>
            <a:ext cx="8991600" cy="6477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3000" dirty="0" smtClean="0"/>
              <a:t>Gelişmiş ülkelerdeki ölümlerin</a:t>
            </a:r>
            <a:r>
              <a:rPr lang="tr-TR" sz="3000" dirty="0" smtClean="0"/>
              <a:t>;</a:t>
            </a:r>
            <a:r>
              <a:rPr lang="en-US" sz="3000" dirty="0" smtClean="0"/>
              <a:t> </a:t>
            </a:r>
            <a:endParaRPr lang="tr-TR" sz="3000" dirty="0" smtClean="0"/>
          </a:p>
          <a:p>
            <a:pPr eaLnBrk="1" hangingPunct="1">
              <a:lnSpc>
                <a:spcPct val="80000"/>
              </a:lnSpc>
            </a:pPr>
            <a:endParaRPr lang="tr-TR" sz="3000" dirty="0" smtClean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3000" dirty="0" smtClean="0"/>
              <a:t>K</a:t>
            </a:r>
            <a:r>
              <a:rPr lang="en-US" sz="3000" dirty="0" smtClean="0"/>
              <a:t>oroner kalp hastalıkları </a:t>
            </a:r>
            <a:endParaRPr lang="tr-TR" sz="3000" dirty="0" smtClean="0"/>
          </a:p>
          <a:p>
            <a:pPr eaLnBrk="1" hangingPunct="1">
              <a:lnSpc>
                <a:spcPct val="80000"/>
              </a:lnSpc>
            </a:pPr>
            <a:r>
              <a:rPr lang="tr-TR" sz="3000" dirty="0" smtClean="0"/>
              <a:t>A</a:t>
            </a:r>
            <a:r>
              <a:rPr lang="en-US" sz="3000" dirty="0" err="1" smtClean="0"/>
              <a:t>teroskleroz</a:t>
            </a:r>
            <a:endParaRPr lang="tr-TR" sz="3000" dirty="0" smtClean="0"/>
          </a:p>
          <a:p>
            <a:pPr eaLnBrk="1" hangingPunct="1">
              <a:lnSpc>
                <a:spcPct val="80000"/>
              </a:lnSpc>
            </a:pPr>
            <a:r>
              <a:rPr lang="tr-TR" sz="3000" dirty="0" smtClean="0"/>
              <a:t>B</a:t>
            </a:r>
            <a:r>
              <a:rPr lang="en-US" sz="3000" dirty="0" smtClean="0"/>
              <a:t>azı </a:t>
            </a:r>
            <a:r>
              <a:rPr lang="tr-TR" sz="3000" dirty="0" smtClean="0"/>
              <a:t>kanser </a:t>
            </a:r>
            <a:r>
              <a:rPr lang="en-US" sz="3000" dirty="0" smtClean="0"/>
              <a:t>tipleri</a:t>
            </a:r>
            <a:endParaRPr lang="tr-TR" sz="3000" dirty="0" smtClean="0"/>
          </a:p>
          <a:p>
            <a:pPr eaLnBrk="1" hangingPunct="1">
              <a:lnSpc>
                <a:spcPct val="80000"/>
              </a:lnSpc>
            </a:pPr>
            <a:r>
              <a:rPr lang="tr-TR" sz="3000" dirty="0" smtClean="0"/>
              <a:t>S</a:t>
            </a:r>
            <a:r>
              <a:rPr lang="en-US" sz="3000" dirty="0" smtClean="0"/>
              <a:t>erebrovasküler hastalıklar</a:t>
            </a:r>
            <a:endParaRPr lang="tr-TR" sz="3000" dirty="0" smtClean="0"/>
          </a:p>
          <a:p>
            <a:pPr eaLnBrk="1" hangingPunct="1">
              <a:lnSpc>
                <a:spcPct val="80000"/>
              </a:lnSpc>
            </a:pPr>
            <a:r>
              <a:rPr lang="tr-TR" sz="3000" dirty="0" smtClean="0"/>
              <a:t>D</a:t>
            </a:r>
            <a:r>
              <a:rPr lang="en-US" sz="3000" dirty="0" smtClean="0"/>
              <a:t>iabetes mellitus </a:t>
            </a:r>
            <a:r>
              <a:rPr lang="tr-TR" sz="3000" dirty="0" smtClean="0"/>
              <a:t>                                                                                     </a:t>
            </a:r>
            <a:endParaRPr lang="tr-TR" sz="3000" dirty="0" smtClean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tr-TR" sz="3000" dirty="0" smtClean="0">
                <a:latin typeface="Arial" pitchFamily="34" charset="0"/>
              </a:rPr>
              <a:t>		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tr-TR" sz="3000" dirty="0" smtClean="0">
                <a:latin typeface="Arial" pitchFamily="34" charset="0"/>
              </a:rPr>
              <a:t>		</a:t>
            </a:r>
            <a:r>
              <a:rPr lang="en-US" sz="3000" dirty="0" smtClean="0"/>
              <a:t>gibi hastalıklara bağlı olması ve </a:t>
            </a:r>
            <a:r>
              <a:rPr lang="en-US" sz="3000" u="sng" dirty="0" smtClean="0">
                <a:solidFill>
                  <a:srgbClr val="7030A0"/>
                </a:solidFill>
              </a:rPr>
              <a:t>bu hastalıkların çoğunun başlangıcının, çocukluk dönemindeki yanlış beslenme alışkanlıklarıyla ilişkili olduğu</a:t>
            </a:r>
            <a:r>
              <a:rPr lang="en-US" sz="3000" u="sng" dirty="0" smtClean="0"/>
              <a:t> </a:t>
            </a:r>
            <a:r>
              <a:rPr lang="en-US" sz="3000" dirty="0" smtClean="0"/>
              <a:t>saptanmıştır. </a:t>
            </a:r>
            <a:endParaRPr lang="en-US" sz="3000" i="1" u="sng" dirty="0" smtClean="0">
              <a:solidFill>
                <a:srgbClr val="FF0000"/>
              </a:solidFill>
            </a:endParaRPr>
          </a:p>
        </p:txBody>
      </p:sp>
      <p:pic>
        <p:nvPicPr>
          <p:cNvPr id="16386" name="Picture 2" descr="http://www.fotohaberci.com/wp-content/uploads/2010/05/EL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7262" y="0"/>
            <a:ext cx="3736738" cy="274744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752600"/>
            <a:ext cx="80010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kern="1200" dirty="0">
                <a:solidFill>
                  <a:srgbClr val="FF0000"/>
                </a:solidFill>
              </a:rPr>
              <a:t>Çocuğun</a:t>
            </a:r>
            <a:r>
              <a:rPr lang="tr-TR" kern="1200" dirty="0">
                <a:solidFill>
                  <a:srgbClr val="FF0000"/>
                </a:solidFill>
              </a:rPr>
              <a:t> ; </a:t>
            </a:r>
            <a:r>
              <a:rPr lang="en-US" kern="1200" dirty="0">
                <a:solidFill>
                  <a:srgbClr val="FF0000"/>
                </a:solidFill>
              </a:rPr>
              <a:t> </a:t>
            </a:r>
            <a:endParaRPr lang="tr-TR" kern="1200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kern="1200" dirty="0"/>
              <a:t>ne miktarda </a:t>
            </a:r>
            <a:endParaRPr lang="tr-TR" kern="1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kern="1200" dirty="0"/>
              <a:t>hangi tür besine </a:t>
            </a:r>
            <a:r>
              <a:rPr lang="en-US" kern="1200" dirty="0" err="1"/>
              <a:t>ihtiyacı</a:t>
            </a:r>
            <a:r>
              <a:rPr lang="en-US" kern="1200" dirty="0"/>
              <a:t> </a:t>
            </a:r>
            <a:r>
              <a:rPr lang="en-US" kern="1200" dirty="0" err="1"/>
              <a:t>olduğunu</a:t>
            </a:r>
            <a:r>
              <a:rPr lang="en-US" kern="1200" dirty="0"/>
              <a:t> </a:t>
            </a:r>
            <a:r>
              <a:rPr lang="en-US" kern="1200" dirty="0" err="1"/>
              <a:t>bilmemesi</a:t>
            </a:r>
            <a:r>
              <a:rPr lang="en-US" kern="1200" dirty="0"/>
              <a:t> </a:t>
            </a:r>
            <a:endParaRPr lang="tr-TR" kern="1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kern="1200" dirty="0" err="1"/>
              <a:t>düzensiz</a:t>
            </a:r>
            <a:r>
              <a:rPr lang="en-US" kern="1200" dirty="0"/>
              <a:t> </a:t>
            </a:r>
            <a:r>
              <a:rPr lang="en-US" kern="1200" dirty="0" err="1"/>
              <a:t>besin</a:t>
            </a:r>
            <a:r>
              <a:rPr lang="en-US" kern="1200" dirty="0"/>
              <a:t> alımı</a:t>
            </a:r>
            <a:endParaRPr lang="tr-TR" kern="1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kern="1200" dirty="0"/>
              <a:t>yanlış </a:t>
            </a:r>
            <a:r>
              <a:rPr lang="en-US" kern="1200" dirty="0" err="1"/>
              <a:t>besin</a:t>
            </a:r>
            <a:r>
              <a:rPr lang="en-US" kern="1200" dirty="0"/>
              <a:t> </a:t>
            </a:r>
            <a:r>
              <a:rPr lang="en-US" kern="1200" dirty="0" err="1"/>
              <a:t>seçimi</a:t>
            </a:r>
            <a:endParaRPr lang="tr-TR" kern="1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kern="1200" dirty="0" err="1"/>
              <a:t>besinlerin</a:t>
            </a:r>
            <a:r>
              <a:rPr lang="en-US" kern="1200" dirty="0"/>
              <a:t> </a:t>
            </a:r>
            <a:r>
              <a:rPr lang="en-US" kern="1200" dirty="0" err="1"/>
              <a:t>hazırlanması</a:t>
            </a:r>
            <a:r>
              <a:rPr lang="en-US" kern="1200" dirty="0"/>
              <a:t>, </a:t>
            </a:r>
            <a:r>
              <a:rPr lang="en-US" kern="1200" dirty="0" err="1"/>
              <a:t>pişirilmesi</a:t>
            </a:r>
            <a:r>
              <a:rPr lang="en-US" kern="1200" dirty="0"/>
              <a:t> ve </a:t>
            </a:r>
            <a:r>
              <a:rPr lang="en-US" kern="1200" dirty="0" err="1"/>
              <a:t>saklanmasında</a:t>
            </a:r>
            <a:r>
              <a:rPr lang="en-US" kern="1200" dirty="0"/>
              <a:t> </a:t>
            </a:r>
            <a:r>
              <a:rPr lang="en-US" kern="1200" dirty="0" err="1"/>
              <a:t>hatalı</a:t>
            </a:r>
            <a:r>
              <a:rPr lang="en-US" kern="1200" dirty="0"/>
              <a:t> </a:t>
            </a:r>
            <a:r>
              <a:rPr lang="en-US" kern="1200" dirty="0" err="1"/>
              <a:t>uygulamalar</a:t>
            </a:r>
            <a:endParaRPr lang="tr-TR" kern="1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kern="1200" dirty="0" err="1"/>
              <a:t>okullarda</a:t>
            </a:r>
            <a:r>
              <a:rPr lang="en-US" kern="1200" dirty="0"/>
              <a:t> </a:t>
            </a:r>
            <a:r>
              <a:rPr lang="en-US" kern="1200" dirty="0" err="1"/>
              <a:t>verilen</a:t>
            </a:r>
            <a:r>
              <a:rPr lang="en-US" kern="1200" dirty="0"/>
              <a:t> ve </a:t>
            </a:r>
            <a:r>
              <a:rPr lang="en-US" kern="1200" dirty="0" err="1"/>
              <a:t>yenilen</a:t>
            </a:r>
            <a:r>
              <a:rPr lang="en-US" kern="1200" dirty="0"/>
              <a:t> </a:t>
            </a:r>
            <a:r>
              <a:rPr lang="en-US" kern="1200" dirty="0" err="1"/>
              <a:t>besinlerin</a:t>
            </a:r>
            <a:r>
              <a:rPr lang="en-US" kern="1200" dirty="0"/>
              <a:t> </a:t>
            </a:r>
            <a:r>
              <a:rPr lang="en-US" kern="1200" dirty="0" err="1"/>
              <a:t>uygun</a:t>
            </a:r>
            <a:r>
              <a:rPr lang="en-US" kern="1200" dirty="0"/>
              <a:t> </a:t>
            </a:r>
            <a:r>
              <a:rPr lang="en-US" kern="1200" dirty="0" err="1"/>
              <a:t>olmayışı</a:t>
            </a:r>
            <a:r>
              <a:rPr lang="en-US" kern="1200" dirty="0"/>
              <a:t> </a:t>
            </a:r>
            <a:r>
              <a:rPr lang="tr-TR" kern="1200" dirty="0"/>
              <a:t>                                                                             </a:t>
            </a:r>
            <a:r>
              <a:rPr lang="en-US" kern="1200" dirty="0">
                <a:solidFill>
                  <a:srgbClr val="FF0000"/>
                </a:solidFill>
              </a:rPr>
              <a:t>beslenme </a:t>
            </a:r>
            <a:r>
              <a:rPr lang="en-US" kern="1200" dirty="0" err="1">
                <a:solidFill>
                  <a:srgbClr val="FF0000"/>
                </a:solidFill>
              </a:rPr>
              <a:t>sorunlarına</a:t>
            </a:r>
            <a:r>
              <a:rPr lang="en-US" kern="1200" dirty="0">
                <a:solidFill>
                  <a:srgbClr val="FF0000"/>
                </a:solidFill>
              </a:rPr>
              <a:t> </a:t>
            </a:r>
            <a:r>
              <a:rPr lang="en-US" kern="1200" dirty="0" err="1">
                <a:solidFill>
                  <a:srgbClr val="FF0000"/>
                </a:solidFill>
              </a:rPr>
              <a:t>neden</a:t>
            </a:r>
            <a:r>
              <a:rPr lang="en-US" kern="1200" dirty="0">
                <a:solidFill>
                  <a:srgbClr val="FF0000"/>
                </a:solidFill>
              </a:rPr>
              <a:t> </a:t>
            </a:r>
            <a:r>
              <a:rPr lang="en-US" kern="1200" dirty="0" err="1">
                <a:solidFill>
                  <a:srgbClr val="FF0000"/>
                </a:solidFill>
              </a:rPr>
              <a:t>olmaktadır</a:t>
            </a:r>
            <a:r>
              <a:rPr lang="en-US" kern="12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4338" name="Picture 2" descr="http://www.healthykidz.co.za/pb/images/img25697474063a79f3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0"/>
            <a:ext cx="3276600" cy="245745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4340" name="Picture 4" descr="http://banzhaf.net/obesitylinks_files/mcswea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3165" y="4340016"/>
            <a:ext cx="1220835" cy="251798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1343</TotalTime>
  <Words>1398</Words>
  <Application>Microsoft Office PowerPoint</Application>
  <PresentationFormat>Ekran Gösterisi (4:3)</PresentationFormat>
  <Paragraphs>248</Paragraphs>
  <Slides>38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39" baseType="lpstr">
      <vt:lpstr>Cumba</vt:lpstr>
      <vt:lpstr>İLKOKUL ÇAĞINDAKİ ÇOCUĞUN BESLENMESİ </vt:lpstr>
      <vt:lpstr>PowerPoint Sunusu</vt:lpstr>
      <vt:lpstr>PowerPoint Sunusu</vt:lpstr>
      <vt:lpstr>İlkokul çağında beslenme nasıl olmalı ?  </vt:lpstr>
      <vt:lpstr>PowerPoint Sunusu</vt:lpstr>
      <vt:lpstr>PowerPoint Sunusu</vt:lpstr>
      <vt:lpstr>PowerPoint Sunusu</vt:lpstr>
      <vt:lpstr>PowerPoint Sunusu</vt:lpstr>
      <vt:lpstr>PowerPoint Sunusu</vt:lpstr>
      <vt:lpstr>Okul Çocuğunda Beslenmenin Önemi</vt:lpstr>
      <vt:lpstr> Okul Çocuğunda Beslenmenin Önemi </vt:lpstr>
      <vt:lpstr>Okul Çocuğunun Beslenmesinin Özellikleri</vt:lpstr>
      <vt:lpstr>PowerPoint Sunusu</vt:lpstr>
      <vt:lpstr>PowerPoint Sunusu</vt:lpstr>
      <vt:lpstr>PowerPoint Sunusu</vt:lpstr>
      <vt:lpstr>PowerPoint Sunusu</vt:lpstr>
      <vt:lpstr> BESİN GRUPLARINA GÖRE GÜNLÜK YENİLMESİ GEREKEN YİYECEKLER </vt:lpstr>
      <vt:lpstr>PowerPoint Sunusu</vt:lpstr>
      <vt:lpstr>PowerPoint Sunusu</vt:lpstr>
      <vt:lpstr>PowerPoint Sunusu</vt:lpstr>
      <vt:lpstr>PowerPoint Sunusu</vt:lpstr>
      <vt:lpstr>PowerPoint Sunusu</vt:lpstr>
      <vt:lpstr>  Kahvaltıyı İhmal Etmeyelim!</vt:lpstr>
      <vt:lpstr>PowerPoint Sunusu</vt:lpstr>
      <vt:lpstr>PowerPoint Sunusu</vt:lpstr>
      <vt:lpstr>PowerPoint Sunusu</vt:lpstr>
      <vt:lpstr>Okulda Beslenme : </vt:lpstr>
      <vt:lpstr>PowerPoint Sunusu</vt:lpstr>
      <vt:lpstr>Okulda öğle yemeği verilmiyorsa;</vt:lpstr>
      <vt:lpstr>PowerPoint Sunusu</vt:lpstr>
      <vt:lpstr>PowerPoint Sunusu</vt:lpstr>
      <vt:lpstr>PowerPoint Sunusu</vt:lpstr>
      <vt:lpstr>FİZİKSEL AKTİVİTE ŞART!</vt:lpstr>
      <vt:lpstr>Okul Çocuklarında Görülen Beslenme Bozuklukları ve Neden Olduğu Sorunlar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OKUL ÇAĞI ÇOCUKLARINDA BESLENME İLE İLGİLİ ÖNERİLER</dc:title>
  <dc:creator>irmak</dc:creator>
  <cp:lastModifiedBy>REHBERLİK SERVİSİ</cp:lastModifiedBy>
  <cp:revision>110</cp:revision>
  <dcterms:created xsi:type="dcterms:W3CDTF">2010-12-17T04:53:07Z</dcterms:created>
  <dcterms:modified xsi:type="dcterms:W3CDTF">2018-12-05T09:49:13Z</dcterms:modified>
</cp:coreProperties>
</file>